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  <p:sldMasterId id="2147483656" r:id="rId2"/>
    <p:sldMasterId id="2147483680" r:id="rId3"/>
    <p:sldMasterId id="2147483685" r:id="rId4"/>
    <p:sldMasterId id="2147483699" r:id="rId5"/>
  </p:sldMasterIdLst>
  <p:notesMasterIdLst>
    <p:notesMasterId r:id="rId40"/>
  </p:notesMasterIdLst>
  <p:handoutMasterIdLst>
    <p:handoutMasterId r:id="rId41"/>
  </p:handoutMasterIdLst>
  <p:sldIdLst>
    <p:sldId id="396" r:id="rId6"/>
    <p:sldId id="302" r:id="rId7"/>
    <p:sldId id="415" r:id="rId8"/>
    <p:sldId id="343" r:id="rId9"/>
    <p:sldId id="364" r:id="rId10"/>
    <p:sldId id="365" r:id="rId11"/>
    <p:sldId id="366" r:id="rId12"/>
    <p:sldId id="384" r:id="rId13"/>
    <p:sldId id="385" r:id="rId14"/>
    <p:sldId id="367" r:id="rId15"/>
    <p:sldId id="369" r:id="rId16"/>
    <p:sldId id="370" r:id="rId17"/>
    <p:sldId id="372" r:id="rId18"/>
    <p:sldId id="393" r:id="rId19"/>
    <p:sldId id="371" r:id="rId20"/>
    <p:sldId id="374" r:id="rId21"/>
    <p:sldId id="386" r:id="rId22"/>
    <p:sldId id="375" r:id="rId23"/>
    <p:sldId id="376" r:id="rId24"/>
    <p:sldId id="377" r:id="rId25"/>
    <p:sldId id="387" r:id="rId26"/>
    <p:sldId id="388" r:id="rId27"/>
    <p:sldId id="378" r:id="rId28"/>
    <p:sldId id="389" r:id="rId29"/>
    <p:sldId id="379" r:id="rId30"/>
    <p:sldId id="381" r:id="rId31"/>
    <p:sldId id="382" r:id="rId32"/>
    <p:sldId id="391" r:id="rId33"/>
    <p:sldId id="390" r:id="rId34"/>
    <p:sldId id="383" r:id="rId35"/>
    <p:sldId id="416" r:id="rId36"/>
    <p:sldId id="417" r:id="rId37"/>
    <p:sldId id="395" r:id="rId38"/>
    <p:sldId id="263" r:id="rId3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F13"/>
    <a:srgbClr val="190300"/>
    <a:srgbClr val="C70500"/>
    <a:srgbClr val="D7EFFF"/>
    <a:srgbClr val="FBEECD"/>
    <a:srgbClr val="CCE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61" autoAdjust="0"/>
    <p:restoredTop sz="86152"/>
  </p:normalViewPr>
  <p:slideViewPr>
    <p:cSldViewPr snapToGrid="0" snapToObjects="1">
      <p:cViewPr varScale="1">
        <p:scale>
          <a:sx n="112" d="100"/>
          <a:sy n="112" d="100"/>
        </p:scale>
        <p:origin x="164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CE5254A-FBCB-B444-AF72-FCFABD6B9A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3220B-5B46-9841-98EC-DF5C6E90E4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67DAF-59A7-5648-9346-451BAEB098C6}" type="datetimeFigureOut">
              <a:rPr lang="es-ES" smtClean="0"/>
              <a:t>8/1/25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8297E16-809F-A949-9AF0-120C7A751C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E2FF8AA-833A-2144-90FF-67A4ECDD5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86112-85CF-A846-AAA7-7FFEF9F442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6195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3AB20-4437-9340-9FF8-81347A87F1AD}" type="datetimeFigureOut">
              <a:rPr lang="es-ES" smtClean="0"/>
              <a:t>8/1/25</a:t>
            </a:fld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1311A-5966-C54A-8A32-DB537D3CAD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61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7449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3157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6901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3348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8570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2B78233-A5DB-994B-BD41-02BB62B89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95" y="0"/>
            <a:ext cx="12204096" cy="6858000"/>
          </a:xfrm>
          <a:prstGeom prst="rect">
            <a:avLst/>
          </a:prstGeom>
        </p:spPr>
      </p:pic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902393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54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DF7306E1-EC40-8E43-99C5-762DD98192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893" y="1264063"/>
            <a:ext cx="7570912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spc="0" baseline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96E94D9-77ED-4844-97B3-F10D42E565D1}"/>
              </a:ext>
            </a:extLst>
          </p:cNvPr>
          <p:cNvSpPr txBox="1"/>
          <p:nvPr userDrawn="1"/>
        </p:nvSpPr>
        <p:spPr>
          <a:xfrm>
            <a:off x="329937" y="6202837"/>
            <a:ext cx="1259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8507C16-89E1-4D43-9171-A1CEEE7C010C}" type="datetime1">
              <a:rPr lang="es-ES" sz="14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4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514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fld id="{494B85F6-9C12-014E-82BC-60AF8367F8F5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552BD7-4574-8743-9150-E62FBA47D1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7A7AF40-AA69-3442-B768-E2C84B1E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363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E70B0647-F99D-B143-BF1B-E6F019E80A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6BF6914D-06C1-7B47-BCD5-561F5442B5BC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0282295-E075-3B45-A0DF-E107D35A7545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6F59C235-4023-1844-BD3D-81F0865B65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35" name="Marcador de texto 25">
            <a:extLst>
              <a:ext uri="{FF2B5EF4-FFF2-40B4-BE49-F238E27FC236}">
                <a16:creationId xmlns:a16="http://schemas.microsoft.com/office/drawing/2014/main" id="{9332EF15-D36E-F84A-9B5F-F02E7CE1D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36" name="Marcador de texto 25">
            <a:extLst>
              <a:ext uri="{FF2B5EF4-FFF2-40B4-BE49-F238E27FC236}">
                <a16:creationId xmlns:a16="http://schemas.microsoft.com/office/drawing/2014/main" id="{13AACC63-AB3C-0249-B052-AD1891D7FA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7" name="Marcador de texto 25">
            <a:extLst>
              <a:ext uri="{FF2B5EF4-FFF2-40B4-BE49-F238E27FC236}">
                <a16:creationId xmlns:a16="http://schemas.microsoft.com/office/drawing/2014/main" id="{C507ED2C-F0D6-D84B-9EBD-00E50E82B2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3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DFAE4EA-7C1B-6D43-9344-8F84DFD4E4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67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81A690B-B9EB-6D4F-9A68-33AE2EEE3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897313D-C409-674E-8D7C-4BC767F8D450}"/>
              </a:ext>
            </a:extLst>
          </p:cNvPr>
          <p:cNvSpPr/>
          <p:nvPr userDrawn="1"/>
        </p:nvSpPr>
        <p:spPr>
          <a:xfrm>
            <a:off x="3437467" y="651934"/>
            <a:ext cx="5799666" cy="580813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BF6914D-06C1-7B47-BCD5-561F5442B5BC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11D38E7-5D46-9C4F-BCAF-75F99180E380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19E1BAAE-8EE6-1F43-9E88-9DBE86F8F5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9268" y="2633133"/>
            <a:ext cx="4893732" cy="25146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8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volutpatTexto</a:t>
            </a:r>
            <a:r>
              <a:rPr lang="es-ES" dirty="0"/>
              <a:t>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.</a:t>
            </a: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11D90907-CBE5-8548-BF18-2645596A8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3033293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786AB6B6-7055-DF4B-95E8-D3F4472844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3078403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12E5F717-A1F3-BA4E-B751-CA002D046B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3033293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id="{2ECB263B-A541-D54B-9CD6-FDF7BBE2EE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9268" y="1273885"/>
            <a:ext cx="4893732" cy="7768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1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destacado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667C917-DEA5-934D-B6A4-E3F089665E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16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EC5A1A76-DED3-E845-BEE2-CEC5330692FA}"/>
              </a:ext>
            </a:extLst>
          </p:cNvPr>
          <p:cNvSpPr/>
          <p:nvPr userDrawn="1"/>
        </p:nvSpPr>
        <p:spPr>
          <a:xfrm>
            <a:off x="-94128" y="-47065"/>
            <a:ext cx="6173196" cy="6952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86FB673C-18EC-C947-B374-88F9D520CBE2}"/>
              </a:ext>
            </a:extLst>
          </p:cNvPr>
          <p:cNvSpPr txBox="1">
            <a:spLocks/>
          </p:cNvSpPr>
          <p:nvPr userDrawn="1"/>
        </p:nvSpPr>
        <p:spPr>
          <a:xfrm>
            <a:off x="6405396" y="412825"/>
            <a:ext cx="5464809" cy="17366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200" b="0" i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00. Título capítulo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75ED96C-8A7C-D448-A949-4DBCC0EB801B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59" name="Marcador de texto 6">
            <a:extLst>
              <a:ext uri="{FF2B5EF4-FFF2-40B4-BE49-F238E27FC236}">
                <a16:creationId xmlns:a16="http://schemas.microsoft.com/office/drawing/2014/main" id="{8F3400B1-D594-4442-B737-BCF5A38E0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62" name="Marcador de texto 25">
            <a:extLst>
              <a:ext uri="{FF2B5EF4-FFF2-40B4-BE49-F238E27FC236}">
                <a16:creationId xmlns:a16="http://schemas.microsoft.com/office/drawing/2014/main" id="{7071F130-476B-F547-91B8-CC3DB646FA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63" name="Marcador de texto 25">
            <a:extLst>
              <a:ext uri="{FF2B5EF4-FFF2-40B4-BE49-F238E27FC236}">
                <a16:creationId xmlns:a16="http://schemas.microsoft.com/office/drawing/2014/main" id="{966C36CF-F134-D443-966D-C0FD80B7D9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5" name="Marcador de texto 72">
            <a:extLst>
              <a:ext uri="{FF2B5EF4-FFF2-40B4-BE49-F238E27FC236}">
                <a16:creationId xmlns:a16="http://schemas.microsoft.com/office/drawing/2014/main" id="{E574A015-B695-054C-8660-B90EFB0B55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76" name="Marcador de texto 72">
            <a:extLst>
              <a:ext uri="{FF2B5EF4-FFF2-40B4-BE49-F238E27FC236}">
                <a16:creationId xmlns:a16="http://schemas.microsoft.com/office/drawing/2014/main" id="{E57B0336-35A7-744C-B23C-CB974E3E19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77" name="Marcador de texto 25">
            <a:extLst>
              <a:ext uri="{FF2B5EF4-FFF2-40B4-BE49-F238E27FC236}">
                <a16:creationId xmlns:a16="http://schemas.microsoft.com/office/drawing/2014/main" id="{A246425E-9EFA-A848-8A09-15535F0A6E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78" name="Marcador de texto 6">
            <a:extLst>
              <a:ext uri="{FF2B5EF4-FFF2-40B4-BE49-F238E27FC236}">
                <a16:creationId xmlns:a16="http://schemas.microsoft.com/office/drawing/2014/main" id="{74E002C9-065A-2745-84D6-F0F746DDFB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3021" y="4558926"/>
            <a:ext cx="472116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9" name="Marcador de texto 72">
            <a:extLst>
              <a:ext uri="{FF2B5EF4-FFF2-40B4-BE49-F238E27FC236}">
                <a16:creationId xmlns:a16="http://schemas.microsoft.com/office/drawing/2014/main" id="{1386661A-C4BB-9D44-9529-77D39FBB83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3021" y="1885739"/>
            <a:ext cx="4748786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80" name="Marcador de texto 72">
            <a:extLst>
              <a:ext uri="{FF2B5EF4-FFF2-40B4-BE49-F238E27FC236}">
                <a16:creationId xmlns:a16="http://schemas.microsoft.com/office/drawing/2014/main" id="{4F9B5E30-28D4-134D-ACAF-3A59D70E8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33021" y="2424903"/>
            <a:ext cx="4721161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21E2552-C813-F846-AEDA-3751F2FD5B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06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EC5A1A76-DED3-E845-BEE2-CEC5330692FA}"/>
              </a:ext>
            </a:extLst>
          </p:cNvPr>
          <p:cNvSpPr/>
          <p:nvPr userDrawn="1"/>
        </p:nvSpPr>
        <p:spPr>
          <a:xfrm>
            <a:off x="0" y="-3889"/>
            <a:ext cx="60790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1ED7880-D15C-3944-8CCA-292490C09F89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78" name="Marcador de texto 6">
            <a:extLst>
              <a:ext uri="{FF2B5EF4-FFF2-40B4-BE49-F238E27FC236}">
                <a16:creationId xmlns:a16="http://schemas.microsoft.com/office/drawing/2014/main" id="{74E002C9-065A-2745-84D6-F0F746DDFB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05396" y="4568825"/>
            <a:ext cx="4715835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9" name="Marcador de texto 72">
            <a:extLst>
              <a:ext uri="{FF2B5EF4-FFF2-40B4-BE49-F238E27FC236}">
                <a16:creationId xmlns:a16="http://schemas.microsoft.com/office/drawing/2014/main" id="{1386661A-C4BB-9D44-9529-77D39FBB83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5396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80" name="Marcador de texto 72">
            <a:extLst>
              <a:ext uri="{FF2B5EF4-FFF2-40B4-BE49-F238E27FC236}">
                <a16:creationId xmlns:a16="http://schemas.microsoft.com/office/drawing/2014/main" id="{4F9B5E30-28D4-134D-ACAF-3A59D70E8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05396" y="2424903"/>
            <a:ext cx="4721161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21" name="Marcador de texto 6">
            <a:extLst>
              <a:ext uri="{FF2B5EF4-FFF2-40B4-BE49-F238E27FC236}">
                <a16:creationId xmlns:a16="http://schemas.microsoft.com/office/drawing/2014/main" id="{373FDF6B-B8DD-3043-9C53-9BC45BEE99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7858CACE-248D-0542-9330-FD123F4438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3" name="Marcador de texto 25">
            <a:extLst>
              <a:ext uri="{FF2B5EF4-FFF2-40B4-BE49-F238E27FC236}">
                <a16:creationId xmlns:a16="http://schemas.microsoft.com/office/drawing/2014/main" id="{47602718-D3D1-754F-839A-F5A3228199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4" name="Marcador de texto 72">
            <a:extLst>
              <a:ext uri="{FF2B5EF4-FFF2-40B4-BE49-F238E27FC236}">
                <a16:creationId xmlns:a16="http://schemas.microsoft.com/office/drawing/2014/main" id="{56DFAD2A-F2E0-F74A-89E8-ECCE98F861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25" name="Marcador de texto 72">
            <a:extLst>
              <a:ext uri="{FF2B5EF4-FFF2-40B4-BE49-F238E27FC236}">
                <a16:creationId xmlns:a16="http://schemas.microsoft.com/office/drawing/2014/main" id="{FCAA76A4-2A2C-EE43-9D9B-DF318B0AF2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BD6CA84F-EEBF-1F43-BA6C-8C9BDF679F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D60EF30-241A-3342-80AD-D10B53AC81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4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3F50DC-F75A-674C-A65B-9D93EA9133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9287" y="0"/>
            <a:ext cx="5962713" cy="6858000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CD02AA0-914F-B249-A00E-369D1D4205ED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839E92D0-F74C-D24A-B9B5-A1E9A42049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3" name="Marcador de texto 72">
            <a:extLst>
              <a:ext uri="{FF2B5EF4-FFF2-40B4-BE49-F238E27FC236}">
                <a16:creationId xmlns:a16="http://schemas.microsoft.com/office/drawing/2014/main" id="{A7F09EDC-261E-E044-9605-5F48004AA2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4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5EEC487-2A86-6945-AA4B-CF4C2C1152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48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D64029-0A92-204A-87B9-1FB3C47A2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3"/>
          <a:stretch/>
        </p:blipFill>
        <p:spPr>
          <a:xfrm>
            <a:off x="6597748" y="0"/>
            <a:ext cx="5615684" cy="6866467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EA7C54CE-AA5B-6648-AE4E-9DA0E5BA6F20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30C3593-96E0-5B4D-87BC-EB7EB3CCA73E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D79F9DE1-B7ED-FB4C-8312-2BE5BFC035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5" y="884512"/>
            <a:ext cx="4749795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5E237027-DC7E-9B43-BB10-850FCEC3C6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5" y="306003"/>
            <a:ext cx="4794904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56DB1BF4-82DE-2D46-95DF-90816C1647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5" y="6399353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2BDFDAE8-4D7D-7C40-93DC-38873B97E9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5" y="1903855"/>
            <a:ext cx="5520002" cy="1047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DESTACADO</a:t>
            </a:r>
          </a:p>
        </p:txBody>
      </p:sp>
      <p:sp>
        <p:nvSpPr>
          <p:cNvPr id="18" name="Marcador de texto 72">
            <a:extLst>
              <a:ext uri="{FF2B5EF4-FFF2-40B4-BE49-F238E27FC236}">
                <a16:creationId xmlns:a16="http://schemas.microsoft.com/office/drawing/2014/main" id="{7C4D0A1A-0C45-AC42-8BF1-9C0585D4429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9176" y="3346065"/>
            <a:ext cx="5543328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FCC509-E98E-C347-B5BB-5ECC13E5FB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0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4600176F-A67F-1C4F-9B01-19EF39884E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602413" y="-1"/>
            <a:ext cx="5589587" cy="6866467"/>
          </a:xfrm>
          <a:prstGeom prst="rect">
            <a:avLst/>
          </a:prstGeom>
        </p:spPr>
        <p:txBody>
          <a:bodyPr/>
          <a:lstStyle>
            <a:lvl1pPr>
              <a:defRPr>
                <a:latin typeface="Visuelt Pro" panose="020B0503040202040104" pitchFamily="34" charset="0"/>
              </a:defRPr>
            </a:lvl1pPr>
          </a:lstStyle>
          <a:p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A7C54CE-AA5B-6648-AE4E-9DA0E5BA6F20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01595CB-EB2D-7741-81D6-1C45679D1180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428A29B-8E68-B94F-B556-33F4E0C769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5" y="884512"/>
            <a:ext cx="4749795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9" name="Marcador de texto 25">
            <a:extLst>
              <a:ext uri="{FF2B5EF4-FFF2-40B4-BE49-F238E27FC236}">
                <a16:creationId xmlns:a16="http://schemas.microsoft.com/office/drawing/2014/main" id="{FB5CB3A2-882C-F642-917B-B21D108C05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5" y="306003"/>
            <a:ext cx="4794904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52B5DD65-30D1-4D42-9B0C-AD0B23430B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5" y="6399353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70C6720C-1511-414A-BF90-FDBD2BE05A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5" y="1903855"/>
            <a:ext cx="5520002" cy="1047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DESTACADO</a:t>
            </a:r>
          </a:p>
        </p:txBody>
      </p:sp>
      <p:sp>
        <p:nvSpPr>
          <p:cNvPr id="22" name="Marcador de texto 72">
            <a:extLst>
              <a:ext uri="{FF2B5EF4-FFF2-40B4-BE49-F238E27FC236}">
                <a16:creationId xmlns:a16="http://schemas.microsoft.com/office/drawing/2014/main" id="{2AE5EEC3-1C8B-8F4C-B9D9-E28B6D88EA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9176" y="3346065"/>
            <a:ext cx="5543328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6D35D45-7030-2D4B-84F8-52D62A9B50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63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3" name="Marcador de texto 72">
            <a:extLst>
              <a:ext uri="{FF2B5EF4-FFF2-40B4-BE49-F238E27FC236}">
                <a16:creationId xmlns:a16="http://schemas.microsoft.com/office/drawing/2014/main" id="{A7F09EDC-261E-E044-9605-5F48004AA2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4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2"/>
            <a:ext cx="4693536" cy="3747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7B1A6EA-CC82-214E-AC21-5C78BDE6CE27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0DF77F4-4D2F-BE49-8BF4-309589EFCC2D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E0B3C2B-6A56-9B4B-BCC8-AE96AC0EF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87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661D2BD-CAB8-1245-A6F7-AC8245AA5FB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14F1A5A-5DEC-524D-8958-4A86FCF8FC28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F5DE69-7F84-1C42-9C78-95952CBB2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84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98B2BFC-9FDE-5B4B-BCF2-2C8FCC4E8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1207370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80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7256031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fld id="{494B85F6-9C12-014E-82BC-60AF8367F8F5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552BD7-4574-8743-9150-E62FBA47D1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64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Barra_Gri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44" y="6044491"/>
            <a:ext cx="11464547" cy="54864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360" y="6095427"/>
            <a:ext cx="2743200" cy="365125"/>
          </a:xfrm>
        </p:spPr>
        <p:txBody>
          <a:bodyPr/>
          <a:lstStyle/>
          <a:p>
            <a:fld id="{E340BA3A-5DDA-134E-9763-2B0E440B08E8}" type="slidenum">
              <a:rPr lang="es-ES_tradnl" smtClean="0"/>
              <a:t>‹Nº›</a:t>
            </a:fld>
            <a:endParaRPr lang="es-ES_tradnl"/>
          </a:p>
        </p:txBody>
      </p:sp>
      <p:cxnSp>
        <p:nvCxnSpPr>
          <p:cNvPr id="5" name="Conector recto 4"/>
          <p:cNvCxnSpPr/>
          <p:nvPr userDrawn="1"/>
        </p:nvCxnSpPr>
        <p:spPr>
          <a:xfrm flipV="1">
            <a:off x="378111" y="690528"/>
            <a:ext cx="11310428" cy="16443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7395"/>
            <a:ext cx="5688313" cy="1194031"/>
          </a:xfrm>
        </p:spPr>
        <p:txBody>
          <a:bodyPr anchor="t">
            <a:normAutofit/>
          </a:bodyPr>
          <a:lstStyle>
            <a:lvl1pPr>
              <a:defRPr sz="1867" b="0" i="0">
                <a:solidFill>
                  <a:srgbClr val="5D5D5D"/>
                </a:solidFill>
                <a:latin typeface="ApexNew-Light"/>
                <a:cs typeface="ApexNew-Light"/>
              </a:defRPr>
            </a:lvl1pPr>
          </a:lstStyle>
          <a:p>
            <a:r>
              <a:rPr lang="es-ES" dirty="0"/>
              <a:t>Clic para editar título</a:t>
            </a:r>
            <a:endParaRPr lang="en-U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10401" y="272873"/>
            <a:ext cx="5108291" cy="36244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rgbClr val="E05729"/>
                </a:solidFill>
              </a:defRPr>
            </a:lvl1pPr>
          </a:lstStyle>
          <a:p>
            <a:pPr lvl="0"/>
            <a:r>
              <a:rPr lang="es-ES_tradnl" dirty="0"/>
              <a:t>Haga clic para agregar titulo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3477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97FDEB1-C7E7-264E-BEF2-65660E1A7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 b="0" i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fld id="{CE1C3B5F-C576-0340-8C46-8F0394A7BBF3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55EBDB8-65D6-0E4A-B030-1E865AEFC8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01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D36275F-3158-3E40-8E88-18EE0F31E9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B85E97A-5666-E74E-8C82-E93E0115A0AD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9260B25-D7BA-5A4F-A01B-7563FAF0061D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ED958E88-22D3-0C44-BFB4-AEE9C2E9E4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ABE3CAE6-A0C4-B541-8898-3F0AD2B6B9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tx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0903A72B-184E-694C-8C61-13AE768339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7D603DB6-623D-C140-BDFA-A8C98EA043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7ED909F-28E6-984F-856C-41D30A7FF5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40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275D6B4F-3422-354D-92D6-68B215D03878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B98A526-CE28-4F45-95D2-5AA607C91AEB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B8AD0D27-82CE-3F4B-93C5-CC5AE27378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FA47B6BD-8F6C-234F-89B1-1F018BA062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5337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1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2CBF1D92-964D-4347-A9A3-234AF31941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7C0E5D8D-2821-A24F-AEB3-EE095E1CE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1B9C683-3668-2A4A-BFC7-40FEF8C838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1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3" name="Marcador de gráfico 2">
            <a:extLst>
              <a:ext uri="{FF2B5EF4-FFF2-40B4-BE49-F238E27FC236}">
                <a16:creationId xmlns:a16="http://schemas.microsoft.com/office/drawing/2014/main" id="{185F0562-4270-2042-B1D5-CAF7DABDD0AF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151563" y="1885739"/>
            <a:ext cx="5345672" cy="4293184"/>
          </a:xfrm>
          <a:prstGeom prst="rect">
            <a:avLst/>
          </a:prstGeom>
        </p:spPr>
        <p:txBody>
          <a:bodyPr/>
          <a:lstStyle>
            <a:lvl1pPr>
              <a:defRPr>
                <a:latin typeface="Visuelt Pro" panose="020B0503040202040104" pitchFamily="34" charset="0"/>
              </a:defRPr>
            </a:lvl1pPr>
          </a:lstStyle>
          <a:p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B7C310A-8378-204B-90CA-231BD0D04605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B7BD8C-AC39-B444-ADFB-2BCC888CC73A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21FF0CA2-4EAC-214E-B68A-3E2098B3D4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3" name="Marcador de texto 25">
            <a:extLst>
              <a:ext uri="{FF2B5EF4-FFF2-40B4-BE49-F238E27FC236}">
                <a16:creationId xmlns:a16="http://schemas.microsoft.com/office/drawing/2014/main" id="{18F6060D-7439-1646-89FC-3BB88093D9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5" name="Marcador de texto 72">
            <a:extLst>
              <a:ext uri="{FF2B5EF4-FFF2-40B4-BE49-F238E27FC236}">
                <a16:creationId xmlns:a16="http://schemas.microsoft.com/office/drawing/2014/main" id="{B36E819B-B0B5-1E42-AA60-3FAC998399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6" name="Marcador de texto 72">
            <a:extLst>
              <a:ext uri="{FF2B5EF4-FFF2-40B4-BE49-F238E27FC236}">
                <a16:creationId xmlns:a16="http://schemas.microsoft.com/office/drawing/2014/main" id="{AE970B53-C2DA-7C41-A63E-932C247352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2"/>
            <a:ext cx="4693536" cy="3747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76B0727-BD79-384E-8DC7-DBAF1B2628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447052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77" name="Marcador de texto 25">
            <a:extLst>
              <a:ext uri="{FF2B5EF4-FFF2-40B4-BE49-F238E27FC236}">
                <a16:creationId xmlns:a16="http://schemas.microsoft.com/office/drawing/2014/main" id="{A246425E-9EFA-A848-8A09-15535F0A6E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43460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3" name="Marcador de gráfico 2">
            <a:extLst>
              <a:ext uri="{FF2B5EF4-FFF2-40B4-BE49-F238E27FC236}">
                <a16:creationId xmlns:a16="http://schemas.microsoft.com/office/drawing/2014/main" id="{185F0562-4270-2042-B1D5-CAF7DABDD0AF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257464" y="1713870"/>
            <a:ext cx="11705935" cy="4493034"/>
          </a:xfrm>
          <a:prstGeom prst="rect">
            <a:avLst/>
          </a:prstGeom>
        </p:spPr>
        <p:txBody>
          <a:bodyPr/>
          <a:lstStyle>
            <a:lvl1pPr>
              <a:defRPr>
                <a:latin typeface="Visuelt Pro" panose="020B05030402020401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D58DC16-EC79-6440-A94E-67875825DDA3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4D65852-7D58-CC4D-BD65-45526DB8C0C5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34CA42C-4E50-2846-B4B3-FAA21F2D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8" name="Marcador de texto 25">
            <a:extLst>
              <a:ext uri="{FF2B5EF4-FFF2-40B4-BE49-F238E27FC236}">
                <a16:creationId xmlns:a16="http://schemas.microsoft.com/office/drawing/2014/main" id="{4C4C77CA-E7C4-9444-AC8C-2DD9822001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3522011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9516FFB-140D-7F43-8F92-D678D3213C23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E2259C4-CD4B-2046-B015-723CB0297D2E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AC0AA867-10A7-7D46-BF36-E4FF1D0980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43460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E8BC292C-9D62-CF4E-912D-573826214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0C50A9C2-B17E-7B4C-86D3-D8EE0654C9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2059587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42E1C2F-5BF7-6A4B-B25E-96F8E7915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1227" y="0"/>
            <a:ext cx="12192000" cy="6858000"/>
          </a:xfrm>
          <a:prstGeom prst="rect">
            <a:avLst/>
          </a:prstGeom>
        </p:spPr>
      </p:pic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B6CB6766-AA25-7F46-A3DD-4D70475B90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160" y="5054600"/>
            <a:ext cx="11415107" cy="948267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capítulo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66E09DF-0CE0-6C40-9D23-6DF3B17D89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160" y="4125011"/>
            <a:ext cx="11415107" cy="92286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00</a:t>
            </a:r>
            <a:br>
              <a:rPr lang="es-ES" dirty="0"/>
            </a:br>
            <a:endParaRPr lang="es-ES" dirty="0"/>
          </a:p>
        </p:txBody>
      </p:sp>
      <p:sp>
        <p:nvSpPr>
          <p:cNvPr id="7" name="Marcador de texto 25">
            <a:extLst>
              <a:ext uri="{FF2B5EF4-FFF2-40B4-BE49-F238E27FC236}">
                <a16:creationId xmlns:a16="http://schemas.microsoft.com/office/drawing/2014/main" id="{0B94D12C-EF15-7241-8F8A-D85C9BC4DD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160" y="6392630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077095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17382A-8AAA-CB48-A11C-E5B5301F0D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09"/>
            <a:ext cx="12169585" cy="6845391"/>
          </a:xfrm>
          <a:prstGeom prst="rect">
            <a:avLst/>
          </a:prstGeom>
        </p:spPr>
      </p:pic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39E87D53-8499-8044-B22E-74D4F56221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160" y="5054600"/>
            <a:ext cx="11415107" cy="948267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capítulo</a:t>
            </a:r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4CD4E9A0-39A8-774F-8E5D-965329C429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160" y="4125011"/>
            <a:ext cx="11415107" cy="92286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00</a:t>
            </a:r>
            <a:br>
              <a:rPr lang="es-ES" dirty="0"/>
            </a:br>
            <a:endParaRPr lang="es-ES" dirty="0"/>
          </a:p>
        </p:txBody>
      </p:sp>
      <p:sp>
        <p:nvSpPr>
          <p:cNvPr id="6" name="Marcador de texto 25">
            <a:extLst>
              <a:ext uri="{FF2B5EF4-FFF2-40B4-BE49-F238E27FC236}">
                <a16:creationId xmlns:a16="http://schemas.microsoft.com/office/drawing/2014/main" id="{776F372C-FA44-BC4A-802E-1F501B3092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160" y="6392630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873717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Barra_Gri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44" y="6044491"/>
            <a:ext cx="11464547" cy="54864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360" y="6095427"/>
            <a:ext cx="2743200" cy="365125"/>
          </a:xfrm>
        </p:spPr>
        <p:txBody>
          <a:bodyPr/>
          <a:lstStyle/>
          <a:p>
            <a:fld id="{E340BA3A-5DDA-134E-9763-2B0E440B08E8}" type="slidenum">
              <a:rPr lang="es-ES_tradnl" smtClean="0"/>
              <a:t>‹Nº›</a:t>
            </a:fld>
            <a:endParaRPr lang="es-ES_tradnl"/>
          </a:p>
        </p:txBody>
      </p:sp>
      <p:cxnSp>
        <p:nvCxnSpPr>
          <p:cNvPr id="5" name="Conector recto 4"/>
          <p:cNvCxnSpPr/>
          <p:nvPr userDrawn="1"/>
        </p:nvCxnSpPr>
        <p:spPr>
          <a:xfrm flipV="1">
            <a:off x="378111" y="690528"/>
            <a:ext cx="11310428" cy="16443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7395"/>
            <a:ext cx="5688313" cy="1194031"/>
          </a:xfrm>
        </p:spPr>
        <p:txBody>
          <a:bodyPr anchor="t">
            <a:normAutofit/>
          </a:bodyPr>
          <a:lstStyle>
            <a:lvl1pPr>
              <a:defRPr sz="1867" b="0" i="0">
                <a:solidFill>
                  <a:srgbClr val="5D5D5D"/>
                </a:solidFill>
                <a:latin typeface="ApexNew-Light"/>
                <a:cs typeface="ApexNew-Light"/>
              </a:defRPr>
            </a:lvl1pPr>
          </a:lstStyle>
          <a:p>
            <a:r>
              <a:rPr lang="es-ES" dirty="0"/>
              <a:t>Clic para editar título</a:t>
            </a:r>
            <a:endParaRPr lang="en-U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10401" y="272873"/>
            <a:ext cx="5108291" cy="36244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rgbClr val="E05729"/>
                </a:solidFill>
              </a:defRPr>
            </a:lvl1pPr>
          </a:lstStyle>
          <a:p>
            <a:pPr lvl="0"/>
            <a:r>
              <a:rPr lang="es-ES_tradnl" dirty="0"/>
              <a:t>Haga clic para agregar titulo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371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97FDEB1-C7E7-264E-BEF2-65660E1A7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 b="0" i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fld id="{CE1C3B5F-C576-0340-8C46-8F0394A7BBF3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55EBDB8-65D6-0E4A-B030-1E865AEFC8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32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D36275F-3158-3E40-8E88-18EE0F31E9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B85E97A-5666-E74E-8C82-E93E0115A0AD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9260B25-D7BA-5A4F-A01B-7563FAF0061D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ED958E88-22D3-0C44-BFB4-AEE9C2E9E4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ABE3CAE6-A0C4-B541-8898-3F0AD2B6B9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tx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0903A72B-184E-694C-8C61-13AE768339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7D603DB6-623D-C140-BDFA-A8C98EA043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7ED909F-28E6-984F-856C-41D30A7FF5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16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275D6B4F-3422-354D-92D6-68B215D03878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B98A526-CE28-4F45-95D2-5AA607C91AEB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B8AD0D27-82CE-3F4B-93C5-CC5AE27378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FA47B6BD-8F6C-234F-89B1-1F018BA062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5337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1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2CBF1D92-964D-4347-A9A3-234AF31941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7C0E5D8D-2821-A24F-AEB3-EE095E1CE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1B9C683-3668-2A4A-BFC7-40FEF8C838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3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46EBC75A-9B7A-B54E-85DF-B79AF25D84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7EDF925-D83E-B04E-B5F9-5E5F42ED1EF9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778311B-4D4E-1F47-916B-BE429DFEDB89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0C7BAFB5-0C3A-1442-A5F8-7E6F75E348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D65E536-901D-004C-A655-0B89E3C73F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1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473DFD97-5404-A343-A081-6506159B58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3" name="Marcador de texto 25">
            <a:extLst>
              <a:ext uri="{FF2B5EF4-FFF2-40B4-BE49-F238E27FC236}">
                <a16:creationId xmlns:a16="http://schemas.microsoft.com/office/drawing/2014/main" id="{3D52AA22-C61D-7041-9072-B6901BA93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E322B15-8164-CE48-95D2-5BCAC33B52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11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.png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152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94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0747F716-090E-B946-B4CB-5827382B29E0}"/>
              </a:ext>
            </a:extLst>
          </p:cNvPr>
          <p:cNvSpPr txBox="1">
            <a:spLocks/>
          </p:cNvSpPr>
          <p:nvPr userDrawn="1"/>
        </p:nvSpPr>
        <p:spPr>
          <a:xfrm>
            <a:off x="8752475" y="6476458"/>
            <a:ext cx="3139920" cy="15173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200" b="1" i="0" kern="1200" spc="0" baseline="0">
                <a:solidFill>
                  <a:schemeClr val="accent4"/>
                </a:solidFill>
                <a:latin typeface="FS Pimlico" panose="0200050606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0ECEC12-63F7-EE49-8F2F-F20D400E7432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36E1CEB-2839-3B40-8977-39DC6F2447A7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8/1/25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4D6626-89B3-4C4C-8784-DAC496715A1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6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8" r:id="rId2"/>
    <p:sldLayoutId id="2147483723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75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1" r:id="rId2"/>
    <p:sldLayoutId id="2147483686" r:id="rId3"/>
    <p:sldLayoutId id="2147483687" r:id="rId4"/>
    <p:sldLayoutId id="2147483714" r:id="rId5"/>
    <p:sldLayoutId id="2147483682" r:id="rId6"/>
    <p:sldLayoutId id="2147483693" r:id="rId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45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2" r:id="rId2"/>
    <p:sldLayoutId id="2147483703" r:id="rId3"/>
    <p:sldLayoutId id="2147483704" r:id="rId4"/>
    <p:sldLayoutId id="2147483705" r:id="rId5"/>
    <p:sldLayoutId id="2147483715" r:id="rId6"/>
    <p:sldLayoutId id="2147483716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BBFDA9-87ED-7D4D-9C52-65C4019581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4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5911E35-1556-9C46-AA83-C01215B09DED}"/>
              </a:ext>
            </a:extLst>
          </p:cNvPr>
          <p:cNvSpPr txBox="1"/>
          <p:nvPr/>
        </p:nvSpPr>
        <p:spPr>
          <a:xfrm>
            <a:off x="5950478" y="4774872"/>
            <a:ext cx="4269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pex New"/>
                <a:ea typeface="+mj-ea"/>
                <a:cs typeface="+mj-cs"/>
              </a:rPr>
              <a:t>Dra. María </a:t>
            </a:r>
            <a:r>
              <a:rPr lang="es-ES" dirty="0" err="1">
                <a:latin typeface="Apex New"/>
                <a:ea typeface="+mj-ea"/>
                <a:cs typeface="+mj-cs"/>
              </a:rPr>
              <a:t>Lairón</a:t>
            </a:r>
            <a:r>
              <a:rPr lang="es-ES" dirty="0">
                <a:latin typeface="Apex New"/>
                <a:ea typeface="+mj-ea"/>
                <a:cs typeface="+mj-cs"/>
              </a:rPr>
              <a:t> Peris</a:t>
            </a:r>
          </a:p>
          <a:p>
            <a:r>
              <a:rPr lang="es-ES" dirty="0" err="1">
                <a:latin typeface="Apex New"/>
                <a:ea typeface="+mj-ea"/>
                <a:cs typeface="+mj-cs"/>
              </a:rPr>
              <a:t>maria.lairon@professor.universidadviu.com</a:t>
            </a:r>
            <a:endParaRPr lang="es-ES" dirty="0">
              <a:latin typeface="Apex New"/>
              <a:ea typeface="+mj-ea"/>
              <a:cs typeface="+mj-cs"/>
            </a:endParaRPr>
          </a:p>
        </p:txBody>
      </p:sp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F5F6069F-BB47-E34D-A889-C63883D40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893" y="325097"/>
            <a:ext cx="11007170" cy="902393"/>
          </a:xfrm>
        </p:spPr>
        <p:txBody>
          <a:bodyPr/>
          <a:lstStyle/>
          <a:p>
            <a:r>
              <a:rPr lang="es-ES" sz="4800" dirty="0"/>
              <a:t>Máster en Bioinformática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1A0F4B86-AE2F-3948-8993-7AFE7A762C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0794" y="1306974"/>
            <a:ext cx="11490411" cy="563602"/>
          </a:xfrm>
        </p:spPr>
        <p:txBody>
          <a:bodyPr/>
          <a:lstStyle/>
          <a:p>
            <a:r>
              <a:rPr lang="es-ES_tradnl" b="1" dirty="0"/>
              <a:t> </a:t>
            </a:r>
            <a:endParaRPr lang="es-ES" dirty="0"/>
          </a:p>
          <a:p>
            <a:r>
              <a:rPr lang="es-ES" b="1" dirty="0"/>
              <a:t> Análisis de datos </a:t>
            </a:r>
            <a:r>
              <a:rPr lang="es-ES" b="1" dirty="0" err="1"/>
              <a:t>ómicos</a:t>
            </a:r>
            <a:r>
              <a:rPr lang="es-ES" b="1" dirty="0"/>
              <a:t> para poblaciones</a:t>
            </a:r>
            <a:endParaRPr lang="es-ES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C6CD89A9-538F-A841-AA70-63BC030F6B98}"/>
              </a:ext>
            </a:extLst>
          </p:cNvPr>
          <p:cNvSpPr txBox="1">
            <a:spLocks/>
          </p:cNvSpPr>
          <p:nvPr/>
        </p:nvSpPr>
        <p:spPr>
          <a:xfrm>
            <a:off x="446893" y="2415023"/>
            <a:ext cx="3256828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kern="1200" spc="0" baseline="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/>
              <a:t>Curso académico 2024-25</a:t>
            </a:r>
          </a:p>
        </p:txBody>
      </p:sp>
    </p:spTree>
    <p:extLst>
      <p:ext uri="{BB962C8B-B14F-4D97-AF65-F5344CB8AC3E}">
        <p14:creationId xmlns:p14="http://schemas.microsoft.com/office/powerpoint/2010/main" val="7131089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Paquete de R </a:t>
            </a:r>
            <a:r>
              <a:rPr lang="es-ES" dirty="0" err="1"/>
              <a:t>Phyloseq</a:t>
            </a:r>
            <a:endParaRPr lang="es-ES" sz="20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446231" y="1257339"/>
            <a:ext cx="1095295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E64F13"/>
                </a:solidFill>
              </a:rPr>
              <a:t>phyloseq</a:t>
            </a:r>
            <a:r>
              <a:rPr lang="es-ES" b="1" dirty="0">
                <a:solidFill>
                  <a:srgbClr val="E64F13"/>
                </a:solidFill>
              </a:rPr>
              <a:t> </a:t>
            </a:r>
          </a:p>
          <a:p>
            <a:endParaRPr lang="es-ES" dirty="0"/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dirty="0" err="1">
                <a:latin typeface="Courier" pitchFamily="2" charset="0"/>
                <a:ea typeface="Times New Roman" panose="02020603050405020304" pitchFamily="18" charset="0"/>
              </a:rPr>
              <a:t>if</a:t>
            </a:r>
            <a:r>
              <a:rPr lang="es-ES" altLang="es-ES" dirty="0">
                <a:latin typeface="Courier" pitchFamily="2" charset="0"/>
                <a:ea typeface="Times New Roman" panose="02020603050405020304" pitchFamily="18" charset="0"/>
              </a:rPr>
              <a:t>(!</a:t>
            </a:r>
            <a:r>
              <a:rPr lang="es-ES" altLang="es-ES" dirty="0" err="1">
                <a:latin typeface="Courier" pitchFamily="2" charset="0"/>
                <a:ea typeface="Times New Roman" panose="02020603050405020304" pitchFamily="18" charset="0"/>
              </a:rPr>
              <a:t>requireNamespace</a:t>
            </a:r>
            <a:r>
              <a:rPr lang="es-ES" altLang="es-ES" dirty="0">
                <a:latin typeface="Courier" pitchFamily="2" charset="0"/>
                <a:ea typeface="Times New Roman" panose="02020603050405020304" pitchFamily="18" charset="0"/>
              </a:rPr>
              <a:t>("</a:t>
            </a:r>
            <a:r>
              <a:rPr lang="es-ES" altLang="es-ES" dirty="0" err="1">
                <a:latin typeface="Courier" pitchFamily="2" charset="0"/>
                <a:ea typeface="Times New Roman" panose="02020603050405020304" pitchFamily="18" charset="0"/>
              </a:rPr>
              <a:t>BiocManager</a:t>
            </a:r>
            <a:r>
              <a:rPr lang="es-ES" altLang="es-ES" dirty="0">
                <a:latin typeface="Courier" pitchFamily="2" charset="0"/>
                <a:ea typeface="Times New Roman" panose="02020603050405020304" pitchFamily="18" charset="0"/>
              </a:rPr>
              <a:t>")){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dirty="0">
                <a:latin typeface="Courier" pitchFamily="2" charset="0"/>
                <a:ea typeface="Times New Roman" panose="02020603050405020304" pitchFamily="18" charset="0"/>
              </a:rPr>
              <a:t> </a:t>
            </a:r>
            <a:r>
              <a:rPr lang="en-US" altLang="es-ES" dirty="0" err="1">
                <a:latin typeface="Courier" pitchFamily="2" charset="0"/>
                <a:ea typeface="Times New Roman" panose="02020603050405020304" pitchFamily="18" charset="0"/>
              </a:rPr>
              <a:t>install.packages</a:t>
            </a:r>
            <a:r>
              <a:rPr lang="en-US" altLang="es-ES" dirty="0">
                <a:latin typeface="Courier" pitchFamily="2" charset="0"/>
                <a:ea typeface="Times New Roman" panose="02020603050405020304" pitchFamily="18" charset="0"/>
              </a:rPr>
              <a:t>("</a:t>
            </a:r>
            <a:r>
              <a:rPr lang="en-US" altLang="es-ES" dirty="0" err="1">
                <a:latin typeface="Courier" pitchFamily="2" charset="0"/>
                <a:ea typeface="Times New Roman" panose="02020603050405020304" pitchFamily="18" charset="0"/>
              </a:rPr>
              <a:t>BiocManager</a:t>
            </a:r>
            <a:r>
              <a:rPr lang="en-US" altLang="es-ES" dirty="0">
                <a:latin typeface="Courier" pitchFamily="2" charset="0"/>
                <a:ea typeface="Times New Roman" panose="02020603050405020304" pitchFamily="18" charset="0"/>
              </a:rPr>
              <a:t>")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dirty="0">
                <a:latin typeface="Courier" pitchFamily="2" charset="0"/>
                <a:ea typeface="Times New Roman" panose="02020603050405020304" pitchFamily="18" charset="0"/>
              </a:rPr>
              <a:t>}</a:t>
            </a:r>
            <a:r>
              <a:rPr lang="en-US" altLang="es-ES" dirty="0" err="1">
                <a:latin typeface="Courier" pitchFamily="2" charset="0"/>
                <a:ea typeface="Times New Roman" panose="02020603050405020304" pitchFamily="18" charset="0"/>
              </a:rPr>
              <a:t>BiocManager</a:t>
            </a:r>
            <a:r>
              <a:rPr lang="en-US" altLang="es-ES" dirty="0">
                <a:latin typeface="Courier" pitchFamily="2" charset="0"/>
                <a:ea typeface="Times New Roman" panose="02020603050405020304" pitchFamily="18" charset="0"/>
              </a:rPr>
              <a:t>::install("</a:t>
            </a:r>
            <a:r>
              <a:rPr lang="en-US" altLang="es-ES" dirty="0" err="1">
                <a:latin typeface="Courier" pitchFamily="2" charset="0"/>
                <a:ea typeface="Times New Roman" panose="02020603050405020304" pitchFamily="18" charset="0"/>
              </a:rPr>
              <a:t>phyloseq</a:t>
            </a:r>
            <a:r>
              <a:rPr lang="en-US" altLang="es-ES" dirty="0">
                <a:latin typeface="Courier" pitchFamily="2" charset="0"/>
                <a:ea typeface="Times New Roman" panose="02020603050405020304" pitchFamily="18" charset="0"/>
              </a:rPr>
              <a:t>")</a:t>
            </a:r>
            <a:r>
              <a:rPr lang="en-US" altLang="es-ES" sz="1400" dirty="0"/>
              <a:t> </a:t>
            </a:r>
            <a:endParaRPr lang="en-US" altLang="es-ES" sz="3200" dirty="0">
              <a:latin typeface="Arial" panose="020B0604020202020204" pitchFamily="34" charset="0"/>
            </a:endParaRPr>
          </a:p>
          <a:p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Herramienta que importa, analiza y muestra datos filogenéticos de secuenciación que previamente han sido asignados a </a:t>
            </a:r>
            <a:r>
              <a:rPr lang="es-ES" dirty="0" err="1"/>
              <a:t>OTUs</a:t>
            </a:r>
            <a:r>
              <a:rPr lang="es-ES" dirty="0"/>
              <a:t> o </a:t>
            </a:r>
            <a:r>
              <a:rPr lang="es-ES" dirty="0" err="1"/>
              <a:t>ASVs</a:t>
            </a:r>
            <a:r>
              <a:rPr lang="es-ES" dirty="0"/>
              <a:t>.</a:t>
            </a:r>
          </a:p>
          <a:p>
            <a:pPr marL="285750" indent="-285750">
              <a:buFontTx/>
              <a:buChar char="-"/>
            </a:pPr>
            <a:r>
              <a:rPr lang="es-ES" dirty="0"/>
              <a:t>Es especialmente útil cuando se dispone de árboles filogenéticos o asignación taxonómica de los </a:t>
            </a:r>
            <a:r>
              <a:rPr lang="es-ES" dirty="0" err="1"/>
              <a:t>OTUs</a:t>
            </a:r>
            <a:r>
              <a:rPr lang="es-ES" dirty="0"/>
              <a:t>. 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Paquete de </a:t>
            </a:r>
            <a:r>
              <a:rPr lang="es-ES" dirty="0" err="1"/>
              <a:t>Bioconductor</a:t>
            </a:r>
            <a:r>
              <a:rPr lang="es-ES" dirty="0"/>
              <a:t> que permite importar datos de abundancia después de haber utilizado un pipeline para obtenerlos como DADA2, QIIME 2, </a:t>
            </a:r>
            <a:r>
              <a:rPr lang="es-ES" dirty="0" err="1"/>
              <a:t>mothur</a:t>
            </a:r>
            <a:r>
              <a:rPr lang="es-ES" dirty="0"/>
              <a:t>, etc. </a:t>
            </a:r>
          </a:p>
          <a:p>
            <a:pPr marL="285750" indent="-285750">
              <a:buFontTx/>
              <a:buChar char="-"/>
            </a:pPr>
            <a:r>
              <a:rPr lang="es-ES" dirty="0"/>
              <a:t>Tiene implementados 44 métodos de distancias y permite graficar estos resultados con las distancias, como el índice Chao, el índice de </a:t>
            </a:r>
            <a:r>
              <a:rPr lang="es-ES" dirty="0" err="1"/>
              <a:t>Bray</a:t>
            </a:r>
            <a:r>
              <a:rPr lang="es-ES" dirty="0"/>
              <a:t>-Curtis, etc. 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2C36DCE-EFB8-5741-9ABB-66D9233AE6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5490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Paquete de R </a:t>
            </a:r>
            <a:r>
              <a:rPr lang="es-ES" dirty="0" err="1"/>
              <a:t>Phyloseq</a:t>
            </a:r>
            <a:endParaRPr lang="es-ES" sz="20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E64F13"/>
                </a:solidFill>
              </a:rPr>
              <a:t>phyloseq</a:t>
            </a:r>
            <a:r>
              <a:rPr lang="es-ES" b="1" dirty="0">
                <a:solidFill>
                  <a:srgbClr val="E64F13"/>
                </a:solidFill>
              </a:rPr>
              <a:t> </a:t>
            </a:r>
          </a:p>
          <a:p>
            <a:endParaRPr lang="es-ES" dirty="0"/>
          </a:p>
          <a:p>
            <a:r>
              <a:rPr lang="es-ES" dirty="0"/>
              <a:t>Su estructura consiste en una serie de funciones de acceso y de procesado de objetos </a:t>
            </a:r>
            <a:r>
              <a:rPr lang="es-ES" dirty="0" err="1"/>
              <a:t>phyloseq</a:t>
            </a:r>
            <a:r>
              <a:rPr lang="es-ES" dirty="0"/>
              <a:t>. Estos objetos están estructurados en cuatro componentes:</a:t>
            </a:r>
          </a:p>
          <a:p>
            <a:endParaRPr lang="es-ES" dirty="0"/>
          </a:p>
          <a:p>
            <a:pPr lvl="0"/>
            <a:r>
              <a:rPr lang="es-ES" b="1" dirty="0" err="1">
                <a:solidFill>
                  <a:srgbClr val="E64F13"/>
                </a:solidFill>
              </a:rPr>
              <a:t>otu_table</a:t>
            </a:r>
            <a:r>
              <a:rPr lang="es-ES" dirty="0"/>
              <a:t>. Almacena los </a:t>
            </a:r>
            <a:r>
              <a:rPr lang="es-ES" b="1" dirty="0"/>
              <a:t>conteos</a:t>
            </a:r>
            <a:r>
              <a:rPr lang="es-ES" dirty="0"/>
              <a:t> de lecturas o las abundancias de cada OTU o taxón.</a:t>
            </a:r>
          </a:p>
          <a:p>
            <a:pPr lvl="0"/>
            <a:endParaRPr lang="es-ES" dirty="0"/>
          </a:p>
          <a:p>
            <a:pPr lvl="0"/>
            <a:r>
              <a:rPr lang="es-ES" b="1" dirty="0" err="1">
                <a:solidFill>
                  <a:srgbClr val="E64F13"/>
                </a:solidFill>
              </a:rPr>
              <a:t>sample_data</a:t>
            </a:r>
            <a:r>
              <a:rPr lang="es-ES" dirty="0"/>
              <a:t>. Son los </a:t>
            </a:r>
            <a:r>
              <a:rPr lang="es-ES" b="1" dirty="0"/>
              <a:t>metadatos</a:t>
            </a:r>
            <a:r>
              <a:rPr lang="es-ES" dirty="0"/>
              <a:t> de las muestras o </a:t>
            </a:r>
            <a:r>
              <a:rPr lang="es-ES" dirty="0" err="1"/>
              <a:t>metadata</a:t>
            </a:r>
            <a:r>
              <a:rPr lang="es-ES" dirty="0"/>
              <a:t>.</a:t>
            </a:r>
          </a:p>
          <a:p>
            <a:pPr lvl="0"/>
            <a:endParaRPr lang="es-ES" b="1" dirty="0">
              <a:solidFill>
                <a:srgbClr val="E64F13"/>
              </a:solidFill>
            </a:endParaRPr>
          </a:p>
          <a:p>
            <a:pPr lvl="0"/>
            <a:r>
              <a:rPr lang="es-ES" b="1" dirty="0" err="1">
                <a:solidFill>
                  <a:srgbClr val="E64F13"/>
                </a:solidFill>
              </a:rPr>
              <a:t>tax_table</a:t>
            </a:r>
            <a:r>
              <a:rPr lang="es-ES" b="1" dirty="0"/>
              <a:t>.</a:t>
            </a:r>
            <a:r>
              <a:rPr lang="es-ES" dirty="0"/>
              <a:t> Son las </a:t>
            </a:r>
            <a:r>
              <a:rPr lang="es-ES" b="1" dirty="0"/>
              <a:t>tablas de taxonomía</a:t>
            </a:r>
            <a:r>
              <a:rPr lang="es-ES" dirty="0"/>
              <a:t> (mapeo entre los </a:t>
            </a:r>
            <a:r>
              <a:rPr lang="es-ES" dirty="0" err="1"/>
              <a:t>OTUs</a:t>
            </a:r>
            <a:r>
              <a:rPr lang="es-ES" dirty="0"/>
              <a:t> y las clasificaciones taxonómicas de alto nivel).</a:t>
            </a:r>
          </a:p>
          <a:p>
            <a:pPr lvl="0"/>
            <a:endParaRPr lang="es-ES" b="1" dirty="0">
              <a:solidFill>
                <a:srgbClr val="E64F13"/>
              </a:solidFill>
            </a:endParaRPr>
          </a:p>
          <a:p>
            <a:pPr lvl="0"/>
            <a:r>
              <a:rPr lang="es-ES" b="1" dirty="0" err="1">
                <a:solidFill>
                  <a:srgbClr val="E64F13"/>
                </a:solidFill>
              </a:rPr>
              <a:t>phy_tree</a:t>
            </a:r>
            <a:r>
              <a:rPr lang="es-ES" b="1" dirty="0">
                <a:solidFill>
                  <a:srgbClr val="E64F13"/>
                </a:solidFill>
              </a:rPr>
              <a:t>.</a:t>
            </a:r>
            <a:r>
              <a:rPr lang="es-ES" dirty="0">
                <a:solidFill>
                  <a:srgbClr val="E64F13"/>
                </a:solidFill>
              </a:rPr>
              <a:t> </a:t>
            </a:r>
            <a:r>
              <a:rPr lang="es-ES" dirty="0"/>
              <a:t>Es  el </a:t>
            </a:r>
            <a:r>
              <a:rPr lang="es-ES" b="1" dirty="0"/>
              <a:t>árbol filogenético</a:t>
            </a:r>
            <a:r>
              <a:rPr lang="es-ES" dirty="0"/>
              <a:t>, es decir la relación entre los taxones.</a:t>
            </a:r>
          </a:p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23C6F4-7D45-E440-A076-35568CFC48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9709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Paquete de R </a:t>
            </a:r>
            <a:r>
              <a:rPr lang="es-ES" dirty="0" err="1"/>
              <a:t>Phyloseq</a:t>
            </a:r>
            <a:endParaRPr lang="es-ES" sz="20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506845" y="819177"/>
            <a:ext cx="1095295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E64F13"/>
                </a:solidFill>
              </a:rPr>
              <a:t>phyloseq</a:t>
            </a:r>
            <a:r>
              <a:rPr lang="es-ES" b="1" dirty="0">
                <a:solidFill>
                  <a:srgbClr val="E64F13"/>
                </a:solidFill>
              </a:rPr>
              <a:t> </a:t>
            </a:r>
          </a:p>
          <a:p>
            <a:endParaRPr lang="es-ES" dirty="0"/>
          </a:p>
          <a:p>
            <a:r>
              <a:rPr lang="es-ES" dirty="0"/>
              <a:t>Funciones implementadas:</a:t>
            </a:r>
          </a:p>
          <a:p>
            <a:endParaRPr lang="es-ES" dirty="0">
              <a:solidFill>
                <a:srgbClr val="E64F13"/>
              </a:solidFill>
            </a:endParaRPr>
          </a:p>
          <a:p>
            <a:r>
              <a:rPr lang="es-ES" b="1" dirty="0">
                <a:solidFill>
                  <a:srgbClr val="E64F13"/>
                </a:solidFill>
              </a:rPr>
              <a:t>       </a:t>
            </a:r>
            <a:r>
              <a:rPr lang="es-ES" b="1" dirty="0" err="1">
                <a:solidFill>
                  <a:srgbClr val="E64F13"/>
                </a:solidFill>
              </a:rPr>
              <a:t>subset_taxa</a:t>
            </a:r>
            <a:r>
              <a:rPr lang="es-ES" dirty="0">
                <a:solidFill>
                  <a:srgbClr val="E64F13"/>
                </a:solidFill>
              </a:rPr>
              <a:t>. </a:t>
            </a:r>
            <a:r>
              <a:rPr lang="es-ES" dirty="0" err="1"/>
              <a:t>Subseleccionar</a:t>
            </a:r>
            <a:r>
              <a:rPr lang="es-ES" dirty="0"/>
              <a:t> ciertos taxones de entre todos nuestros datos. </a:t>
            </a:r>
          </a:p>
          <a:p>
            <a:endParaRPr lang="es-ES" dirty="0"/>
          </a:p>
          <a:p>
            <a:pPr lvl="1"/>
            <a:r>
              <a:rPr lang="es-ES" b="1" dirty="0" err="1">
                <a:solidFill>
                  <a:srgbClr val="E64F13"/>
                </a:solidFill>
              </a:rPr>
              <a:t>plot_tree</a:t>
            </a:r>
            <a:r>
              <a:rPr lang="es-ES" dirty="0"/>
              <a:t>. Permite dibujar árboles que relacionen la taxonomía con la presencia de cada taxón en cada una de nuestras muestras. </a:t>
            </a:r>
          </a:p>
          <a:p>
            <a:pPr lvl="1"/>
            <a:endParaRPr lang="es-ES" b="1" dirty="0"/>
          </a:p>
          <a:p>
            <a:pPr lvl="1"/>
            <a:r>
              <a:rPr lang="es-ES" b="1" dirty="0" err="1">
                <a:solidFill>
                  <a:srgbClr val="E64F13"/>
                </a:solidFill>
              </a:rPr>
              <a:t>plot_bar</a:t>
            </a:r>
            <a:r>
              <a:rPr lang="es-ES" dirty="0"/>
              <a:t>. Permite representar las abundancias de taxones.</a:t>
            </a:r>
          </a:p>
          <a:p>
            <a:pPr lvl="1"/>
            <a:endParaRPr lang="es-ES" b="1" dirty="0"/>
          </a:p>
          <a:p>
            <a:pPr lvl="1"/>
            <a:r>
              <a:rPr lang="es-ES" b="1" dirty="0" err="1">
                <a:solidFill>
                  <a:srgbClr val="E64F13"/>
                </a:solidFill>
              </a:rPr>
              <a:t>plot_richness</a:t>
            </a:r>
            <a:r>
              <a:rPr lang="es-ES" dirty="0"/>
              <a:t>. Permite visualizar las medidas de diversidad en forma de </a:t>
            </a:r>
            <a:r>
              <a:rPr lang="es-ES" dirty="0" err="1"/>
              <a:t>boxplot</a:t>
            </a:r>
            <a:r>
              <a:rPr lang="es-ES" dirty="0"/>
              <a:t>. Para ello solo tenemos que seleccionar las medidas a usar (</a:t>
            </a:r>
            <a:r>
              <a:rPr lang="es-ES" i="1" dirty="0" err="1"/>
              <a:t>measures</a:t>
            </a:r>
            <a:r>
              <a:rPr lang="es-ES" dirty="0"/>
              <a:t>) y dar algún parámetro para que se genere la gráfica según nuestras indicaciones.</a:t>
            </a:r>
          </a:p>
          <a:p>
            <a:pPr lvl="1"/>
            <a:endParaRPr lang="es-ES" dirty="0"/>
          </a:p>
          <a:p>
            <a:pPr lvl="1"/>
            <a:r>
              <a:rPr lang="es-ES" b="1" dirty="0" err="1">
                <a:solidFill>
                  <a:srgbClr val="E64F13"/>
                </a:solidFill>
              </a:rPr>
              <a:t>plot_net</a:t>
            </a:r>
            <a:r>
              <a:rPr lang="es-ES" dirty="0">
                <a:solidFill>
                  <a:srgbClr val="E64F13"/>
                </a:solidFill>
              </a:rPr>
              <a:t>. </a:t>
            </a:r>
            <a:r>
              <a:rPr lang="es-ES" dirty="0"/>
              <a:t>Permite generar redes, como redes de relación de distancia entre taxones que nos permitan discernir redes de </a:t>
            </a:r>
            <a:r>
              <a:rPr lang="es-ES" dirty="0" err="1"/>
              <a:t>co</a:t>
            </a:r>
            <a:r>
              <a:rPr lang="es-ES" dirty="0"/>
              <a:t>-ocurrencia. Una red de </a:t>
            </a:r>
            <a:r>
              <a:rPr lang="es-ES" dirty="0" err="1"/>
              <a:t>co</a:t>
            </a:r>
            <a:r>
              <a:rPr lang="es-ES" dirty="0"/>
              <a:t>-ocurrencia nos da pistas sobre potenciales interacciones ecológicas entre organismos, ya sea de manera directa o indirecta, ya que podemos observar qué organismos aparecen más relacionados entre sí en las muestras.</a:t>
            </a:r>
          </a:p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D1835D5-3A81-7A4A-B46B-2F20A7261F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3140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Practica paquetes </a:t>
            </a:r>
            <a:r>
              <a:rPr lang="es-ES" b="1" dirty="0" err="1"/>
              <a:t>bioestadísticos</a:t>
            </a:r>
            <a:r>
              <a:rPr lang="es-ES" b="1" dirty="0"/>
              <a:t> de R. Relación entre el microbioma y la enfermedad de Parkinson.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58" y="1981711"/>
            <a:ext cx="96258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OBJETIVO:</a:t>
            </a:r>
            <a:r>
              <a:rPr lang="es-ES" dirty="0"/>
              <a:t> Utilización distintos paquetes estadísticos de R para seguir analizando los datos obtenidos con QIIME 2 del estudio con ratones y su relación con la enfermedad de Parkinson al hacer un análisis de su microbioma.</a:t>
            </a:r>
          </a:p>
          <a:p>
            <a:r>
              <a:rPr lang="es-ES" dirty="0"/>
              <a:t> </a:t>
            </a:r>
          </a:p>
          <a:p>
            <a:r>
              <a:rPr lang="es-ES" b="1" dirty="0"/>
              <a:t>PRIMEROS PASOS:</a:t>
            </a:r>
          </a:p>
          <a:p>
            <a:endParaRPr lang="es-ES" dirty="0"/>
          </a:p>
          <a:p>
            <a:r>
              <a:rPr lang="es-ES" dirty="0"/>
              <a:t>Crearemos un directorio de trabajo (</a:t>
            </a:r>
            <a:r>
              <a:rPr lang="es-ES" dirty="0" err="1"/>
              <a:t>p.ej</a:t>
            </a:r>
            <a:r>
              <a:rPr lang="es-ES" dirty="0"/>
              <a:t> </a:t>
            </a:r>
            <a:r>
              <a:rPr lang="es-ES" dirty="0" err="1"/>
              <a:t>practicarpackages</a:t>
            </a:r>
            <a:r>
              <a:rPr lang="es-ES" dirty="0"/>
              <a:t>) en el que situaremos los siguientes archivos obtenidos con QIIME 2 y que están presentes en Campus virtual &gt; Aula de la asignatura &gt; Recursos y materiales:</a:t>
            </a:r>
          </a:p>
          <a:p>
            <a:endParaRPr lang="es-ES" dirty="0"/>
          </a:p>
          <a:p>
            <a:r>
              <a:rPr lang="es-ES" b="1" dirty="0" err="1"/>
              <a:t>metadata.tsv</a:t>
            </a:r>
            <a:r>
              <a:rPr lang="es-ES" b="1" dirty="0"/>
              <a:t>; </a:t>
            </a:r>
            <a:r>
              <a:rPr lang="es-ES" b="1" dirty="0" err="1"/>
              <a:t>taxonomy.qza</a:t>
            </a:r>
            <a:r>
              <a:rPr lang="es-ES" b="1" dirty="0"/>
              <a:t>; dada2_table.qza </a:t>
            </a:r>
            <a:r>
              <a:rPr lang="es-ES" b="1" dirty="0" err="1"/>
              <a:t>rooted_tree.qza</a:t>
            </a:r>
            <a:endParaRPr lang="es-ES" b="1" dirty="0"/>
          </a:p>
          <a:p>
            <a:endParaRPr lang="es-ES" b="1" dirty="0"/>
          </a:p>
          <a:p>
            <a:r>
              <a:rPr lang="es-ES" dirty="0"/>
              <a:t>Alternativamente: Link de google Drive: https://</a:t>
            </a:r>
            <a:r>
              <a:rPr lang="es-ES" dirty="0" err="1"/>
              <a:t>drive.google.com</a:t>
            </a:r>
            <a:r>
              <a:rPr lang="es-ES" dirty="0"/>
              <a:t>/drive/folders/16AH0XepXymE0wsmOfyTF53JmmxBQphan?usp=</a:t>
            </a:r>
            <a:r>
              <a:rPr lang="es-ES" dirty="0" err="1"/>
              <a:t>sharing</a:t>
            </a:r>
            <a:endParaRPr lang="es-ES" dirty="0"/>
          </a:p>
          <a:p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6E40A12-58BF-304F-80D1-23A1C17DDDF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56324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Practica paquetes </a:t>
            </a:r>
            <a:r>
              <a:rPr lang="es-ES" b="1" dirty="0" err="1"/>
              <a:t>bioestadísticos</a:t>
            </a:r>
            <a:r>
              <a:rPr lang="es-ES" b="1" dirty="0"/>
              <a:t> de R. Relación entre el microbioma y la enfermedad de Parkinson.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1056040" y="1903620"/>
            <a:ext cx="94562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Podemos crear el ambiente de </a:t>
            </a:r>
            <a:r>
              <a:rPr lang="es-ES" dirty="0" err="1"/>
              <a:t>conda</a:t>
            </a:r>
            <a:r>
              <a:rPr lang="es-ES" dirty="0"/>
              <a:t> descargándolo del Aula:</a:t>
            </a:r>
          </a:p>
          <a:p>
            <a:endParaRPr lang="es-ES" dirty="0">
              <a:latin typeface="Courier" pitchFamily="2" charset="0"/>
            </a:endParaRPr>
          </a:p>
          <a:p>
            <a:r>
              <a:rPr lang="es-E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s-E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s-E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</a:t>
            </a:r>
            <a:r>
              <a:rPr lang="es-E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s-E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</a:t>
            </a:r>
            <a:r>
              <a:rPr lang="es-E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–f </a:t>
            </a:r>
            <a:r>
              <a:rPr lang="es-ES" dirty="0"/>
              <a:t>r_env_2</a:t>
            </a:r>
            <a:r>
              <a:rPr lang="es-E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.yml</a:t>
            </a:r>
          </a:p>
          <a:p>
            <a:endParaRPr lang="es-E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s-ES" dirty="0" err="1">
                <a:latin typeface="Courier" pitchFamily="2" charset="0"/>
              </a:rPr>
              <a:t>conda</a:t>
            </a:r>
            <a:r>
              <a:rPr lang="es-ES" dirty="0">
                <a:latin typeface="Courier" pitchFamily="2" charset="0"/>
              </a:rPr>
              <a:t> </a:t>
            </a:r>
            <a:r>
              <a:rPr lang="es-ES" dirty="0" err="1">
                <a:latin typeface="Courier" pitchFamily="2" charset="0"/>
              </a:rPr>
              <a:t>activate</a:t>
            </a:r>
            <a:r>
              <a:rPr lang="es-ES" dirty="0">
                <a:latin typeface="Courier" pitchFamily="2" charset="0"/>
              </a:rPr>
              <a:t> </a:t>
            </a:r>
            <a:r>
              <a:rPr lang="es-ES" dirty="0"/>
              <a:t>r_env_2</a:t>
            </a:r>
          </a:p>
          <a:p>
            <a:endParaRPr lang="es-E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s-E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s-E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Abrir  R desde el terminal e instalar el paquete qiime2R:</a:t>
            </a:r>
          </a:p>
          <a:p>
            <a:endParaRPr lang="es-E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s-ES" dirty="0" err="1">
                <a:latin typeface="Courier" pitchFamily="2" charset="0"/>
              </a:rPr>
              <a:t>if</a:t>
            </a:r>
            <a:r>
              <a:rPr lang="es-ES" dirty="0">
                <a:latin typeface="Courier" pitchFamily="2" charset="0"/>
              </a:rPr>
              <a:t> (!</a:t>
            </a:r>
            <a:r>
              <a:rPr lang="es-ES" dirty="0" err="1">
                <a:latin typeface="Courier" pitchFamily="2" charset="0"/>
              </a:rPr>
              <a:t>requireNamespace</a:t>
            </a:r>
            <a:r>
              <a:rPr lang="es-ES" dirty="0">
                <a:latin typeface="Courier" pitchFamily="2" charset="0"/>
              </a:rPr>
              <a:t>("</a:t>
            </a:r>
            <a:r>
              <a:rPr lang="es-ES" dirty="0" err="1">
                <a:latin typeface="Courier" pitchFamily="2" charset="0"/>
              </a:rPr>
              <a:t>devtools</a:t>
            </a:r>
            <a:r>
              <a:rPr lang="es-ES" dirty="0">
                <a:latin typeface="Courier" pitchFamily="2" charset="0"/>
              </a:rPr>
              <a:t>", </a:t>
            </a:r>
            <a:r>
              <a:rPr lang="es-ES" dirty="0" err="1">
                <a:latin typeface="Courier" pitchFamily="2" charset="0"/>
              </a:rPr>
              <a:t>quietly</a:t>
            </a:r>
            <a:r>
              <a:rPr lang="es-ES" dirty="0">
                <a:latin typeface="Courier" pitchFamily="2" charset="0"/>
              </a:rPr>
              <a:t> = TRUE)){</a:t>
            </a:r>
            <a:r>
              <a:rPr lang="es-ES" dirty="0" err="1">
                <a:latin typeface="Courier" pitchFamily="2" charset="0"/>
              </a:rPr>
              <a:t>install.packages</a:t>
            </a:r>
            <a:r>
              <a:rPr lang="es-ES" dirty="0">
                <a:latin typeface="Courier" pitchFamily="2" charset="0"/>
              </a:rPr>
              <a:t>("</a:t>
            </a:r>
            <a:r>
              <a:rPr lang="es-ES" dirty="0" err="1">
                <a:latin typeface="Courier" pitchFamily="2" charset="0"/>
              </a:rPr>
              <a:t>devtools</a:t>
            </a:r>
            <a:r>
              <a:rPr lang="es-ES" dirty="0">
                <a:latin typeface="Courier" pitchFamily="2" charset="0"/>
              </a:rPr>
              <a:t>")}</a:t>
            </a:r>
          </a:p>
          <a:p>
            <a:r>
              <a:rPr lang="es-ES" dirty="0" err="1">
                <a:latin typeface="Courier" pitchFamily="2" charset="0"/>
              </a:rPr>
              <a:t>devtools</a:t>
            </a:r>
            <a:r>
              <a:rPr lang="es-ES" dirty="0">
                <a:latin typeface="Courier" pitchFamily="2" charset="0"/>
              </a:rPr>
              <a:t>::</a:t>
            </a:r>
            <a:r>
              <a:rPr lang="es-ES" dirty="0" err="1">
                <a:latin typeface="Courier" pitchFamily="2" charset="0"/>
              </a:rPr>
              <a:t>install_github</a:t>
            </a:r>
            <a:r>
              <a:rPr lang="es-ES" dirty="0">
                <a:latin typeface="Courier" pitchFamily="2" charset="0"/>
              </a:rPr>
              <a:t>("</a:t>
            </a:r>
            <a:r>
              <a:rPr lang="es-ES" dirty="0" err="1">
                <a:latin typeface="Courier" pitchFamily="2" charset="0"/>
              </a:rPr>
              <a:t>jbisanz</a:t>
            </a:r>
            <a:r>
              <a:rPr lang="es-ES" dirty="0">
                <a:latin typeface="Courier" pitchFamily="2" charset="0"/>
              </a:rPr>
              <a:t>/qiime2R”, </a:t>
            </a:r>
            <a:r>
              <a:rPr lang="es-ES" dirty="0" err="1">
                <a:latin typeface="Courier" pitchFamily="2" charset="0"/>
              </a:rPr>
              <a:t>force</a:t>
            </a:r>
            <a:r>
              <a:rPr lang="es-ES" dirty="0">
                <a:latin typeface="Courier" pitchFamily="2" charset="0"/>
              </a:rPr>
              <a:t>=TRUE)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Opción 1: Actualizar todos los paquetes</a:t>
            </a:r>
            <a:endParaRPr lang="es-ES" dirty="0">
              <a:latin typeface="Courier" pitchFamily="2" charset="0"/>
            </a:endParaRPr>
          </a:p>
          <a:p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ABFBB09-5E47-AD41-A4DC-F5CA9750C9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6450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Practica paquetes </a:t>
            </a:r>
            <a:r>
              <a:rPr lang="es-ES" b="1" dirty="0" err="1"/>
              <a:t>bioestadísticos</a:t>
            </a:r>
            <a:r>
              <a:rPr lang="es-ES" b="1" dirty="0"/>
              <a:t> de R. Relación entre el microbioma y la enfermedad de Parkinson.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1056040" y="1903620"/>
            <a:ext cx="94562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b="1" dirty="0"/>
              <a:t>Creación de un archivo de trabajo y carga de los paquetes de R necesarios</a:t>
            </a:r>
            <a:endParaRPr lang="es-ES" dirty="0"/>
          </a:p>
          <a:p>
            <a:endParaRPr lang="es-ES" dirty="0"/>
          </a:p>
          <a:p>
            <a:r>
              <a:rPr lang="es-ES" dirty="0"/>
              <a:t>La primera línea del script consistirá en situarnos en nuestro directorio de trabajo.</a:t>
            </a:r>
          </a:p>
          <a:p>
            <a:r>
              <a:rPr lang="es-ES" dirty="0"/>
              <a:t> </a:t>
            </a:r>
          </a:p>
          <a:p>
            <a:r>
              <a:rPr lang="es-ES" dirty="0" err="1">
                <a:latin typeface="Courier" pitchFamily="2" charset="0"/>
              </a:rPr>
              <a:t>setwd</a:t>
            </a:r>
            <a:r>
              <a:rPr lang="es-ES" dirty="0">
                <a:latin typeface="Courier" pitchFamily="2" charset="0"/>
              </a:rPr>
              <a:t>(“/</a:t>
            </a:r>
            <a:r>
              <a:rPr lang="es-ES" dirty="0" err="1">
                <a:latin typeface="Courier" pitchFamily="2" charset="0"/>
              </a:rPr>
              <a:t>practicarpackages</a:t>
            </a:r>
            <a:r>
              <a:rPr lang="es-ES" dirty="0">
                <a:latin typeface="Courier" pitchFamily="2" charset="0"/>
              </a:rPr>
              <a:t>/”)</a:t>
            </a:r>
          </a:p>
          <a:p>
            <a:r>
              <a:rPr lang="es-ES" dirty="0"/>
              <a:t> </a:t>
            </a:r>
          </a:p>
          <a:p>
            <a:r>
              <a:rPr lang="es-ES" dirty="0"/>
              <a:t>A continuación cargaremos las librerías necesarias</a:t>
            </a:r>
          </a:p>
          <a:p>
            <a:r>
              <a:rPr lang="es-ES" dirty="0"/>
              <a:t> </a:t>
            </a:r>
          </a:p>
          <a:p>
            <a:r>
              <a:rPr lang="es-ES" dirty="0" err="1">
                <a:latin typeface="Courier" pitchFamily="2" charset="0"/>
              </a:rPr>
              <a:t>library</a:t>
            </a:r>
            <a:r>
              <a:rPr lang="es-ES" dirty="0">
                <a:latin typeface="Courier" pitchFamily="2" charset="0"/>
              </a:rPr>
              <a:t>("</a:t>
            </a:r>
            <a:r>
              <a:rPr lang="es-ES" dirty="0" err="1">
                <a:latin typeface="Courier" pitchFamily="2" charset="0"/>
              </a:rPr>
              <a:t>phyloseq</a:t>
            </a:r>
            <a:r>
              <a:rPr lang="es-ES" dirty="0">
                <a:latin typeface="Courier" pitchFamily="2" charset="0"/>
              </a:rPr>
              <a:t>")</a:t>
            </a:r>
          </a:p>
          <a:p>
            <a:r>
              <a:rPr lang="en-US" dirty="0">
                <a:latin typeface="Courier" pitchFamily="2" charset="0"/>
              </a:rPr>
              <a:t>library(qiime2R)</a:t>
            </a:r>
            <a:endParaRPr lang="es-E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library(vegan)</a:t>
            </a:r>
            <a:endParaRPr lang="es-ES" dirty="0">
              <a:latin typeface="Courier" pitchFamily="2" charset="0"/>
            </a:endParaRPr>
          </a:p>
          <a:p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EA12DD69-54D7-FD4A-92AC-13D1728F83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6155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8</a:t>
            </a:r>
          </a:p>
          <a:p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Practica paquetes </a:t>
            </a:r>
            <a:r>
              <a:rPr lang="es-ES" b="1" dirty="0" err="1"/>
              <a:t>bioestadísticos</a:t>
            </a:r>
            <a:r>
              <a:rPr lang="es-ES" b="1" dirty="0"/>
              <a:t> de R. Relación entre el microbioma y la enfermedad de Parkinson.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1056040" y="1903620"/>
            <a:ext cx="94562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b="1" dirty="0"/>
              <a:t>Lectura de los archivos metataxonómicos </a:t>
            </a:r>
            <a:r>
              <a:rPr lang="es-ES" b="1" dirty="0" err="1"/>
              <a:t>preprocesados</a:t>
            </a:r>
            <a:r>
              <a:rPr lang="es-ES" b="1" dirty="0"/>
              <a:t> y exploración de los mismos. Creación de un objeto </a:t>
            </a:r>
            <a:r>
              <a:rPr lang="es-ES" b="1" dirty="0" err="1"/>
              <a:t>phyloseq</a:t>
            </a:r>
            <a:r>
              <a:rPr lang="es-ES" b="1" dirty="0"/>
              <a:t>.</a:t>
            </a:r>
            <a:endParaRPr lang="es-ES" dirty="0"/>
          </a:p>
          <a:p>
            <a:r>
              <a:rPr lang="es-ES" dirty="0"/>
              <a:t> </a:t>
            </a:r>
          </a:p>
          <a:p>
            <a:pPr marL="285750" indent="-285750">
              <a:buFontTx/>
              <a:buChar char="-"/>
            </a:pPr>
            <a:r>
              <a:rPr lang="es-ES" dirty="0"/>
              <a:t>Leeremos los datos generados en la practica de QIIME 2 y los </a:t>
            </a:r>
            <a:r>
              <a:rPr lang="es-ES" dirty="0" err="1"/>
              <a:t>preprocesaremos</a:t>
            </a:r>
            <a:r>
              <a:rPr lang="es-ES" dirty="0"/>
              <a:t>. </a:t>
            </a:r>
          </a:p>
          <a:p>
            <a:pPr marL="285750" indent="-285750">
              <a:buFontTx/>
              <a:buChar char="-"/>
            </a:pPr>
            <a:r>
              <a:rPr lang="es-ES" dirty="0"/>
              <a:t>Creación de un objeto </a:t>
            </a:r>
            <a:r>
              <a:rPr lang="es-ES" dirty="0" err="1"/>
              <a:t>phyloseq</a:t>
            </a:r>
            <a:r>
              <a:rPr lang="es-ES" dirty="0"/>
              <a:t> que contenga los metadatos de nuestro estudio, la tabla con los </a:t>
            </a:r>
            <a:r>
              <a:rPr lang="es-ES" dirty="0" err="1"/>
              <a:t>ASVs</a:t>
            </a:r>
            <a:r>
              <a:rPr lang="es-ES" dirty="0"/>
              <a:t> presentes en cada muestra, la taxonomía asociada a cada muestra, y un árbol con dichos datos. </a:t>
            </a:r>
          </a:p>
          <a:p>
            <a:r>
              <a:rPr lang="es-ES" dirty="0"/>
              <a:t> </a:t>
            </a:r>
          </a:p>
          <a:p>
            <a:r>
              <a:rPr lang="es-ES" dirty="0" err="1">
                <a:latin typeface="Courier" pitchFamily="2" charset="0"/>
              </a:rPr>
              <a:t>SVs</a:t>
            </a:r>
            <a:r>
              <a:rPr lang="es-ES" dirty="0">
                <a:latin typeface="Courier" pitchFamily="2" charset="0"/>
              </a:rPr>
              <a:t>&lt;-</a:t>
            </a:r>
            <a:r>
              <a:rPr lang="es-ES" dirty="0" err="1">
                <a:latin typeface="Courier" pitchFamily="2" charset="0"/>
              </a:rPr>
              <a:t>read_qza</a:t>
            </a:r>
            <a:r>
              <a:rPr lang="es-ES" dirty="0">
                <a:latin typeface="Courier" pitchFamily="2" charset="0"/>
              </a:rPr>
              <a:t>("dada2_table.qza")</a:t>
            </a:r>
          </a:p>
          <a:p>
            <a:r>
              <a:rPr lang="en-US" dirty="0">
                <a:latin typeface="Courier" pitchFamily="2" charset="0"/>
              </a:rPr>
              <a:t>taxonomy&lt;-</a:t>
            </a:r>
            <a:r>
              <a:rPr lang="en-US" dirty="0" err="1">
                <a:latin typeface="Courier" pitchFamily="2" charset="0"/>
              </a:rPr>
              <a:t>read_qza</a:t>
            </a:r>
            <a:r>
              <a:rPr lang="en-US" dirty="0">
                <a:latin typeface="Courier" pitchFamily="2" charset="0"/>
              </a:rPr>
              <a:t>("</a:t>
            </a:r>
            <a:r>
              <a:rPr lang="en-US" dirty="0" err="1">
                <a:latin typeface="Courier" pitchFamily="2" charset="0"/>
              </a:rPr>
              <a:t>taxonomy.qza</a:t>
            </a:r>
            <a:r>
              <a:rPr lang="en-US" dirty="0">
                <a:latin typeface="Courier" pitchFamily="2" charset="0"/>
              </a:rPr>
              <a:t>")</a:t>
            </a:r>
            <a:endParaRPr lang="es-E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taxonomy&lt;-</a:t>
            </a:r>
            <a:r>
              <a:rPr lang="en-US" dirty="0" err="1">
                <a:latin typeface="Courier" pitchFamily="2" charset="0"/>
              </a:rPr>
              <a:t>parse_taxonomy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taxonomy$data</a:t>
            </a:r>
            <a:r>
              <a:rPr lang="en-US" dirty="0">
                <a:latin typeface="Courier" pitchFamily="2" charset="0"/>
              </a:rPr>
              <a:t>)</a:t>
            </a:r>
            <a:endParaRPr lang="es-ES" dirty="0">
              <a:latin typeface="Courier" pitchFamily="2" charset="0"/>
            </a:endParaRPr>
          </a:p>
          <a:p>
            <a:r>
              <a:rPr lang="es-ES" dirty="0" err="1">
                <a:latin typeface="Courier" pitchFamily="2" charset="0"/>
              </a:rPr>
              <a:t>metadata</a:t>
            </a:r>
            <a:r>
              <a:rPr lang="es-ES" dirty="0">
                <a:latin typeface="Courier" pitchFamily="2" charset="0"/>
              </a:rPr>
              <a:t>&lt;-read_q2metadata("</a:t>
            </a:r>
            <a:r>
              <a:rPr lang="es-ES" dirty="0" err="1">
                <a:latin typeface="Courier" pitchFamily="2" charset="0"/>
              </a:rPr>
              <a:t>metadata.tsv</a:t>
            </a:r>
            <a:r>
              <a:rPr lang="es-ES" dirty="0">
                <a:latin typeface="Courier" pitchFamily="2" charset="0"/>
              </a:rPr>
              <a:t>")</a:t>
            </a:r>
          </a:p>
          <a:p>
            <a:r>
              <a:rPr lang="en-US" dirty="0">
                <a:latin typeface="Courier" pitchFamily="2" charset="0"/>
              </a:rPr>
              <a:t>tree&lt;-</a:t>
            </a:r>
            <a:r>
              <a:rPr lang="en-US" dirty="0" err="1">
                <a:latin typeface="Courier" pitchFamily="2" charset="0"/>
              </a:rPr>
              <a:t>read_qza</a:t>
            </a:r>
            <a:r>
              <a:rPr lang="en-US" dirty="0">
                <a:latin typeface="Courier" pitchFamily="2" charset="0"/>
              </a:rPr>
              <a:t>("rooted-</a:t>
            </a:r>
            <a:r>
              <a:rPr lang="en-US" dirty="0" err="1">
                <a:latin typeface="Courier" pitchFamily="2" charset="0"/>
              </a:rPr>
              <a:t>tree.qza</a:t>
            </a:r>
            <a:r>
              <a:rPr lang="en-US" dirty="0">
                <a:latin typeface="Courier" pitchFamily="2" charset="0"/>
              </a:rPr>
              <a:t>")</a:t>
            </a:r>
            <a:endParaRPr lang="es-ES" dirty="0">
              <a:latin typeface="Courier" pitchFamily="2" charset="0"/>
            </a:endParaRP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7980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Practica paquetes </a:t>
            </a:r>
            <a:r>
              <a:rPr lang="es-ES" b="1" dirty="0" err="1"/>
              <a:t>bioestadísticos</a:t>
            </a:r>
            <a:r>
              <a:rPr lang="es-ES" b="1" dirty="0"/>
              <a:t> de R. Relación entre el microbioma y la enfermedad de Parkinson.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1056040" y="1903620"/>
            <a:ext cx="9456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Con las siguientes líneas podemos explorar los datos y seguir dándoles el formato adecuado:</a:t>
            </a:r>
          </a:p>
          <a:p>
            <a:r>
              <a:rPr lang="es-ES" dirty="0"/>
              <a:t> </a:t>
            </a:r>
          </a:p>
          <a:p>
            <a:r>
              <a:rPr lang="en-US" dirty="0"/>
              <a:t>names(SVs)</a:t>
            </a:r>
          </a:p>
          <a:p>
            <a:endParaRPr lang="es-ES" dirty="0"/>
          </a:p>
          <a:p>
            <a:r>
              <a:rPr lang="en-US" dirty="0" err="1"/>
              <a:t>SVs$data</a:t>
            </a:r>
            <a:r>
              <a:rPr lang="en-US" dirty="0"/>
              <a:t>[1:5,1:5]</a:t>
            </a:r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118ACC9-A23F-1846-9E11-01AE4EC64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613" y="3721797"/>
            <a:ext cx="7063140" cy="237050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7E02135-A48F-F149-BB4A-0A2FF13E6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362" y="2667573"/>
            <a:ext cx="7699990" cy="475035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728869A-1E8E-3F4F-A34C-C4B4372025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9252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Practica paquetes </a:t>
            </a:r>
            <a:r>
              <a:rPr lang="es-ES" b="1" dirty="0" err="1"/>
              <a:t>bioestadísticos</a:t>
            </a:r>
            <a:r>
              <a:rPr lang="es-ES" b="1" dirty="0"/>
              <a:t> de R. Relación entre el microbioma y la enfermedad de Parkinson.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1056040" y="1903620"/>
            <a:ext cx="94562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SVs$type</a:t>
            </a:r>
            <a:endParaRPr lang="en-US" dirty="0"/>
          </a:p>
          <a:p>
            <a:r>
              <a:rPr lang="en-US" dirty="0" err="1"/>
              <a:t>SVs$contents</a:t>
            </a:r>
            <a:endParaRPr lang="en-US" dirty="0"/>
          </a:p>
          <a:p>
            <a:r>
              <a:rPr lang="en-US" dirty="0"/>
              <a:t>View(</a:t>
            </a:r>
            <a:r>
              <a:rPr lang="en-US" dirty="0" err="1"/>
              <a:t>SVs$contents</a:t>
            </a:r>
            <a:r>
              <a:rPr lang="en-US" dirty="0"/>
              <a:t>)</a:t>
            </a:r>
            <a:endParaRPr lang="es-ES" dirty="0"/>
          </a:p>
          <a:p>
            <a:r>
              <a:rPr lang="en-US" dirty="0"/>
              <a:t>ASV = </a:t>
            </a:r>
            <a:r>
              <a:rPr lang="en-US" dirty="0" err="1"/>
              <a:t>otu_table</a:t>
            </a:r>
            <a:r>
              <a:rPr lang="en-US" dirty="0"/>
              <a:t>(</a:t>
            </a:r>
            <a:r>
              <a:rPr lang="en-US" dirty="0" err="1"/>
              <a:t>SVs$data</a:t>
            </a:r>
            <a:r>
              <a:rPr lang="en-US" dirty="0"/>
              <a:t>, </a:t>
            </a:r>
            <a:r>
              <a:rPr lang="en-US" dirty="0" err="1"/>
              <a:t>taxa_are_rows</a:t>
            </a:r>
            <a:r>
              <a:rPr lang="en-US" dirty="0"/>
              <a:t> = TRUE)</a:t>
            </a:r>
            <a:endParaRPr lang="es-ES" dirty="0"/>
          </a:p>
          <a:p>
            <a:r>
              <a:rPr lang="es-ES" dirty="0"/>
              <a:t> </a:t>
            </a:r>
          </a:p>
          <a:p>
            <a:endParaRPr lang="es-ES" dirty="0"/>
          </a:p>
        </p:txBody>
      </p:sp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648D4786-A4FB-F443-94B7-87734800B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007" y="3432749"/>
            <a:ext cx="6021986" cy="274976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52C88BF-5663-564A-85AC-C75E13114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104" y="2196887"/>
            <a:ext cx="2644058" cy="583896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EB8518E-80BF-1147-B40D-45A885C8EE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6597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Practica paquetes </a:t>
            </a:r>
            <a:r>
              <a:rPr lang="es-ES" b="1" dirty="0" err="1"/>
              <a:t>bioestadísticos</a:t>
            </a:r>
            <a:r>
              <a:rPr lang="es-ES" b="1" dirty="0"/>
              <a:t> de R. Relación entre el microbioma y la enfermedad de Parkinson.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1056040" y="1903620"/>
            <a:ext cx="94562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 </a:t>
            </a:r>
            <a:endParaRPr lang="es-ES" dirty="0"/>
          </a:p>
          <a:p>
            <a:r>
              <a:rPr lang="es-ES" dirty="0"/>
              <a:t>Aunque el objeto dada2_table.qza sea una tabla con </a:t>
            </a:r>
            <a:r>
              <a:rPr lang="es-ES" dirty="0" err="1"/>
              <a:t>ASVs</a:t>
            </a:r>
            <a:r>
              <a:rPr lang="es-ES" dirty="0"/>
              <a:t>, debido a que el término OTU es el que manejan muchos de estos paquetes de R, utilizaremos esta nomenclatura y exportaremos este archivo así.</a:t>
            </a:r>
          </a:p>
          <a:p>
            <a:endParaRPr lang="es-ES" dirty="0"/>
          </a:p>
          <a:p>
            <a:r>
              <a:rPr lang="en-US" dirty="0" err="1">
                <a:latin typeface="Courier" pitchFamily="2" charset="0"/>
              </a:rPr>
              <a:t>write.table</a:t>
            </a:r>
            <a:r>
              <a:rPr lang="en-US" dirty="0">
                <a:latin typeface="Courier" pitchFamily="2" charset="0"/>
              </a:rPr>
              <a:t>(ASV, file=‘</a:t>
            </a:r>
            <a:r>
              <a:rPr lang="en-US" dirty="0" err="1">
                <a:latin typeface="Courier" pitchFamily="2" charset="0"/>
              </a:rPr>
              <a:t>ASV.tsv</a:t>
            </a:r>
            <a:r>
              <a:rPr lang="en-US" dirty="0">
                <a:latin typeface="Courier" pitchFamily="2" charset="0"/>
              </a:rPr>
              <a:t>', quote=FALSE, </a:t>
            </a:r>
            <a:r>
              <a:rPr lang="en-US" dirty="0" err="1">
                <a:latin typeface="Courier" pitchFamily="2" charset="0"/>
              </a:rPr>
              <a:t>sep</a:t>
            </a:r>
            <a:r>
              <a:rPr lang="en-US" dirty="0">
                <a:latin typeface="Courier" pitchFamily="2" charset="0"/>
              </a:rPr>
              <a:t>='\t', </a:t>
            </a:r>
            <a:r>
              <a:rPr lang="en-US" dirty="0" err="1">
                <a:latin typeface="Courier" pitchFamily="2" charset="0"/>
              </a:rPr>
              <a:t>col.names</a:t>
            </a:r>
            <a:r>
              <a:rPr lang="en-US" dirty="0">
                <a:latin typeface="Courier" pitchFamily="2" charset="0"/>
              </a:rPr>
              <a:t> = TRUE)</a:t>
            </a:r>
            <a:endParaRPr lang="es-E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write.table</a:t>
            </a:r>
            <a:r>
              <a:rPr lang="en-US" dirty="0">
                <a:latin typeface="Courier" pitchFamily="2" charset="0"/>
              </a:rPr>
              <a:t>(taxonomy, file='</a:t>
            </a:r>
            <a:r>
              <a:rPr lang="en-US" dirty="0" err="1">
                <a:latin typeface="Courier" pitchFamily="2" charset="0"/>
              </a:rPr>
              <a:t>taxonomy.tsv</a:t>
            </a:r>
            <a:r>
              <a:rPr lang="en-US" dirty="0">
                <a:latin typeface="Courier" pitchFamily="2" charset="0"/>
              </a:rPr>
              <a:t>', quote=FALSE, </a:t>
            </a:r>
            <a:r>
              <a:rPr lang="en-US" dirty="0" err="1">
                <a:latin typeface="Courier" pitchFamily="2" charset="0"/>
              </a:rPr>
              <a:t>sep</a:t>
            </a:r>
            <a:r>
              <a:rPr lang="en-US" dirty="0">
                <a:latin typeface="Courier" pitchFamily="2" charset="0"/>
              </a:rPr>
              <a:t>='\t', </a:t>
            </a:r>
            <a:r>
              <a:rPr lang="en-US" dirty="0" err="1">
                <a:latin typeface="Courier" pitchFamily="2" charset="0"/>
              </a:rPr>
              <a:t>col.names</a:t>
            </a:r>
            <a:r>
              <a:rPr lang="en-US" dirty="0">
                <a:latin typeface="Courier" pitchFamily="2" charset="0"/>
              </a:rPr>
              <a:t> = TRUE)</a:t>
            </a:r>
            <a:endParaRPr lang="es-ES" dirty="0">
              <a:latin typeface="Courier" pitchFamily="2" charset="0"/>
            </a:endParaRPr>
          </a:p>
          <a:p>
            <a:r>
              <a:rPr lang="en-US" dirty="0"/>
              <a:t> 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06EE2DEF-573B-1745-AA0E-E1867B67FE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5516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2F597A-C9DD-5543-920A-C2B990DD4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869" y="855133"/>
            <a:ext cx="11415107" cy="922865"/>
          </a:xfrm>
        </p:spPr>
        <p:txBody>
          <a:bodyPr/>
          <a:lstStyle/>
          <a:p>
            <a:pPr marL="1143000" indent="-1143000">
              <a:buAutoNum type="arabicPeriod"/>
            </a:pPr>
            <a:r>
              <a:rPr lang="es-ES" sz="3600" b="1" dirty="0"/>
              <a:t>Introducción al análisis de datos </a:t>
            </a:r>
            <a:r>
              <a:rPr lang="es-ES" sz="3600" b="1" dirty="0" err="1"/>
              <a:t>ómicos</a:t>
            </a:r>
            <a:r>
              <a:rPr lang="es-ES" sz="3600" b="1" dirty="0"/>
              <a:t> de poblaciones. Diseños experimentales </a:t>
            </a:r>
            <a:endParaRPr lang="es-ES_tradnl" sz="3600" b="1" dirty="0"/>
          </a:p>
          <a:p>
            <a:pPr marL="1143000" indent="-1143000">
              <a:buAutoNum type="arabicPeriod"/>
            </a:pPr>
            <a:r>
              <a:rPr lang="es-ES_tradnl" sz="3600" b="1" dirty="0"/>
              <a:t>Metagenómica </a:t>
            </a:r>
            <a:r>
              <a:rPr lang="es-ES_tradnl" sz="3600" b="1" i="1" dirty="0"/>
              <a:t>(</a:t>
            </a:r>
            <a:r>
              <a:rPr lang="es-ES_tradnl" sz="3600" b="1" i="1" dirty="0" err="1"/>
              <a:t>whole</a:t>
            </a:r>
            <a:r>
              <a:rPr lang="es-ES_tradnl" sz="3600" b="1" i="1" dirty="0"/>
              <a:t> </a:t>
            </a:r>
            <a:r>
              <a:rPr lang="es-ES_tradnl" sz="3600" b="1" i="1" dirty="0" err="1"/>
              <a:t>genome</a:t>
            </a:r>
            <a:r>
              <a:rPr lang="es-ES_tradnl" sz="3600" b="1" i="1" dirty="0"/>
              <a:t> </a:t>
            </a:r>
            <a:r>
              <a:rPr lang="es-ES_tradnl" sz="3600" b="1" i="1" dirty="0" err="1"/>
              <a:t>sequencing</a:t>
            </a:r>
            <a:r>
              <a:rPr lang="es-ES_tradnl" sz="3600" b="1" dirty="0"/>
              <a:t>)</a:t>
            </a:r>
          </a:p>
          <a:p>
            <a:pPr marL="1143000" indent="-1143000">
              <a:buAutoNum type="arabicPeriod"/>
            </a:pPr>
            <a:r>
              <a:rPr lang="es-ES_tradnl" sz="3600" b="1" dirty="0"/>
              <a:t>Metataxonómica</a:t>
            </a:r>
            <a:r>
              <a:rPr lang="es-ES" sz="3600" dirty="0"/>
              <a:t>  </a:t>
            </a:r>
          </a:p>
          <a:p>
            <a:pPr marL="1143000" indent="-1143000">
              <a:buAutoNum type="arabicPeriod"/>
            </a:pPr>
            <a:r>
              <a:rPr lang="es-ES" sz="3600" b="1" dirty="0"/>
              <a:t>Análisis e interpretación biológica de resultados, principales herramientas de análisis </a:t>
            </a:r>
            <a:r>
              <a:rPr lang="es-ES" sz="3600" b="1" dirty="0" err="1"/>
              <a:t>bioestadístico</a:t>
            </a:r>
            <a:r>
              <a:rPr lang="es-ES" sz="3600" b="1" dirty="0"/>
              <a:t> </a:t>
            </a:r>
          </a:p>
          <a:p>
            <a:pPr marL="1143000" indent="-1143000">
              <a:buAutoNum type="arabicPeriod"/>
            </a:pPr>
            <a:r>
              <a:rPr lang="es-ES" sz="3600" b="1" dirty="0"/>
              <a:t>Otras herramientas e interfaces web para llevar a cabo análisis en estudios </a:t>
            </a:r>
            <a:r>
              <a:rPr lang="es-ES" sz="3600" b="1" dirty="0" err="1"/>
              <a:t>ómicos</a:t>
            </a:r>
            <a:r>
              <a:rPr lang="es-ES" sz="3600" b="1" dirty="0"/>
              <a:t> de poblaciones </a:t>
            </a:r>
          </a:p>
          <a:p>
            <a:pPr marL="742950" indent="-742950">
              <a:buAutoNum type="arabicPeriod" startAt="4"/>
            </a:pPr>
            <a:endParaRPr lang="es-ES" sz="3600" b="1" dirty="0"/>
          </a:p>
          <a:p>
            <a:pPr marL="1143000" indent="-1143000">
              <a:buAutoNum type="arabicPeriod"/>
            </a:pPr>
            <a:endParaRPr lang="es-ES_tradnl" sz="3600" b="1" dirty="0"/>
          </a:p>
          <a:p>
            <a:pPr marL="1143000" indent="-1143000">
              <a:buAutoNum type="arabicPeriod"/>
            </a:pP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CCC9AE-EC67-914C-A901-89E9EF2896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Curso 2020-21</a:t>
            </a:r>
          </a:p>
        </p:txBody>
      </p:sp>
    </p:spTree>
    <p:extLst>
      <p:ext uri="{BB962C8B-B14F-4D97-AF65-F5344CB8AC3E}">
        <p14:creationId xmlns:p14="http://schemas.microsoft.com/office/powerpoint/2010/main" val="2314481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Practica paquetes </a:t>
            </a:r>
            <a:r>
              <a:rPr lang="es-ES" b="1" dirty="0" err="1"/>
              <a:t>bioestadísticos</a:t>
            </a:r>
            <a:r>
              <a:rPr lang="es-ES" b="1" dirty="0"/>
              <a:t> de R. Relación entre el microbioma y la enfermedad de Parkinson.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1056040" y="1716241"/>
            <a:ext cx="94562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Una vez creados estos archivos podemos leerlos con las siguientes líneas:</a:t>
            </a:r>
          </a:p>
          <a:p>
            <a:r>
              <a:rPr lang="en-US" dirty="0" err="1">
                <a:latin typeface="Courier" pitchFamily="2" charset="0"/>
              </a:rPr>
              <a:t>ASVmat</a:t>
            </a:r>
            <a:r>
              <a:rPr lang="en-US" dirty="0">
                <a:latin typeface="Courier" pitchFamily="2" charset="0"/>
              </a:rPr>
              <a:t> &lt;- </a:t>
            </a:r>
            <a:r>
              <a:rPr lang="en-US" dirty="0" err="1">
                <a:latin typeface="Courier" pitchFamily="2" charset="0"/>
              </a:rPr>
              <a:t>as.matrix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read.table</a:t>
            </a:r>
            <a:r>
              <a:rPr lang="en-US" dirty="0">
                <a:latin typeface="Courier" pitchFamily="2" charset="0"/>
              </a:rPr>
              <a:t>(”</a:t>
            </a:r>
            <a:r>
              <a:rPr lang="en-US" dirty="0" err="1">
                <a:latin typeface="Courier" pitchFamily="2" charset="0"/>
              </a:rPr>
              <a:t>ASV.tsv</a:t>
            </a:r>
            <a:r>
              <a:rPr lang="en-US" dirty="0">
                <a:latin typeface="Courier" pitchFamily="2" charset="0"/>
              </a:rPr>
              <a:t>", </a:t>
            </a:r>
            <a:r>
              <a:rPr lang="en-US" dirty="0" err="1">
                <a:latin typeface="Courier" pitchFamily="2" charset="0"/>
              </a:rPr>
              <a:t>sep</a:t>
            </a:r>
            <a:r>
              <a:rPr lang="en-US" dirty="0">
                <a:latin typeface="Courier" pitchFamily="2" charset="0"/>
              </a:rPr>
              <a:t>="\t"))</a:t>
            </a:r>
            <a:endParaRPr lang="es-E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taxmat</a:t>
            </a:r>
            <a:r>
              <a:rPr lang="en-US" dirty="0">
                <a:latin typeface="Courier" pitchFamily="2" charset="0"/>
              </a:rPr>
              <a:t> &lt;- </a:t>
            </a:r>
            <a:r>
              <a:rPr lang="en-US" dirty="0" err="1">
                <a:latin typeface="Courier" pitchFamily="2" charset="0"/>
              </a:rPr>
              <a:t>as.matrix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read.table</a:t>
            </a:r>
            <a:r>
              <a:rPr lang="en-US" dirty="0">
                <a:latin typeface="Courier" pitchFamily="2" charset="0"/>
              </a:rPr>
              <a:t>("</a:t>
            </a:r>
            <a:r>
              <a:rPr lang="en-US" dirty="0" err="1">
                <a:latin typeface="Courier" pitchFamily="2" charset="0"/>
              </a:rPr>
              <a:t>taxonomy.tsv</a:t>
            </a:r>
            <a:r>
              <a:rPr lang="en-US" dirty="0">
                <a:latin typeface="Courier" pitchFamily="2" charset="0"/>
              </a:rPr>
              <a:t>", </a:t>
            </a:r>
            <a:r>
              <a:rPr lang="en-US" dirty="0" err="1">
                <a:latin typeface="Courier" pitchFamily="2" charset="0"/>
              </a:rPr>
              <a:t>sep</a:t>
            </a:r>
            <a:r>
              <a:rPr lang="en-US" dirty="0">
                <a:latin typeface="Courier" pitchFamily="2" charset="0"/>
              </a:rPr>
              <a:t>="\t"))</a:t>
            </a:r>
            <a:endParaRPr lang="es-ES" dirty="0">
              <a:latin typeface="Courier" pitchFamily="2" charset="0"/>
            </a:endParaRPr>
          </a:p>
          <a:p>
            <a:r>
              <a:rPr lang="es-ES" dirty="0">
                <a:latin typeface="Courier" pitchFamily="2" charset="0"/>
              </a:rPr>
              <a:t>ASV </a:t>
            </a:r>
            <a:r>
              <a:rPr lang="en-US" dirty="0">
                <a:latin typeface="Courier" pitchFamily="2" charset="0"/>
              </a:rPr>
              <a:t>= </a:t>
            </a:r>
            <a:r>
              <a:rPr lang="en-US" dirty="0" err="1">
                <a:latin typeface="Courier" pitchFamily="2" charset="0"/>
              </a:rPr>
              <a:t>otu_table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ASVmat</a:t>
            </a:r>
            <a:r>
              <a:rPr lang="en-US" dirty="0">
                <a:latin typeface="Courier" pitchFamily="2" charset="0"/>
              </a:rPr>
              <a:t>, </a:t>
            </a:r>
            <a:r>
              <a:rPr lang="en-US" dirty="0" err="1">
                <a:latin typeface="Courier" pitchFamily="2" charset="0"/>
              </a:rPr>
              <a:t>taxa_are_rows</a:t>
            </a:r>
            <a:r>
              <a:rPr lang="en-US" dirty="0">
                <a:latin typeface="Courier" pitchFamily="2" charset="0"/>
              </a:rPr>
              <a:t> = TRUE)</a:t>
            </a:r>
            <a:endParaRPr lang="es-ES" dirty="0">
              <a:latin typeface="Courier" pitchFamily="2" charset="0"/>
            </a:endParaRPr>
          </a:p>
          <a:p>
            <a:r>
              <a:rPr lang="es-ES" dirty="0">
                <a:latin typeface="Courier" pitchFamily="2" charset="0"/>
              </a:rPr>
              <a:t>TAX = </a:t>
            </a:r>
            <a:r>
              <a:rPr lang="es-ES" dirty="0" err="1">
                <a:latin typeface="Courier" pitchFamily="2" charset="0"/>
              </a:rPr>
              <a:t>tax_table</a:t>
            </a:r>
            <a:r>
              <a:rPr lang="es-ES" dirty="0">
                <a:latin typeface="Courier" pitchFamily="2" charset="0"/>
              </a:rPr>
              <a:t>(</a:t>
            </a:r>
            <a:r>
              <a:rPr lang="es-ES" dirty="0" err="1">
                <a:latin typeface="Courier" pitchFamily="2" charset="0"/>
              </a:rPr>
              <a:t>taxmat</a:t>
            </a:r>
            <a:r>
              <a:rPr lang="es-ES" dirty="0">
                <a:latin typeface="Courier" pitchFamily="2" charset="0"/>
              </a:rPr>
              <a:t>)</a:t>
            </a:r>
          </a:p>
          <a:p>
            <a:r>
              <a:rPr lang="es-ES" dirty="0">
                <a:latin typeface="Courier" pitchFamily="2" charset="0"/>
              </a:rPr>
              <a:t>View(TAX) (Si lo lanzáramos desde </a:t>
            </a:r>
            <a:r>
              <a:rPr lang="es-ES" dirty="0" err="1">
                <a:latin typeface="Courier" pitchFamily="2" charset="0"/>
              </a:rPr>
              <a:t>Rstudio</a:t>
            </a:r>
            <a:r>
              <a:rPr lang="es-ES" dirty="0">
                <a:latin typeface="Courier" pitchFamily="2" charset="0"/>
              </a:rPr>
              <a:t>)</a:t>
            </a:r>
          </a:p>
          <a:p>
            <a:r>
              <a:rPr lang="es-ES" dirty="0"/>
              <a:t> </a:t>
            </a:r>
          </a:p>
          <a:p>
            <a:endParaRPr lang="es-ES" dirty="0"/>
          </a:p>
        </p:txBody>
      </p:sp>
      <p:pic>
        <p:nvPicPr>
          <p:cNvPr id="7" name="Imagen 6" descr="Interfaz de usuario gráfica, Aplicación, Tabla, Excel&#10;&#10;Descripción generada automáticamente">
            <a:extLst>
              <a:ext uri="{FF2B5EF4-FFF2-40B4-BE49-F238E27FC236}">
                <a16:creationId xmlns:a16="http://schemas.microsoft.com/office/drawing/2014/main" id="{06889A88-487E-5147-A696-CAFE3F603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18" y="3724460"/>
            <a:ext cx="8081562" cy="28999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A850D68-FF3C-8548-9126-FF4A5EAFCE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113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Practica paquetes </a:t>
            </a:r>
            <a:r>
              <a:rPr lang="es-ES" b="1" dirty="0" err="1"/>
              <a:t>bioestadísticos</a:t>
            </a:r>
            <a:r>
              <a:rPr lang="es-ES" b="1" dirty="0"/>
              <a:t> de R. Relación entre el microbioma y la enfermedad de Parkinson.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537058" y="1861226"/>
            <a:ext cx="383465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Editaremos los metadatos, asignando como nombre de cada una de las filas el nombre de la muestra, ya que será necesario para pasos posteriores. </a:t>
            </a:r>
          </a:p>
          <a:p>
            <a:r>
              <a:rPr lang="es-ES" dirty="0"/>
              <a:t> </a:t>
            </a:r>
          </a:p>
          <a:p>
            <a:r>
              <a:rPr lang="es-ES" dirty="0">
                <a:latin typeface="Courier" pitchFamily="2" charset="0"/>
              </a:rPr>
              <a:t>View(</a:t>
            </a:r>
            <a:r>
              <a:rPr lang="es-ES" dirty="0" err="1">
                <a:latin typeface="Courier" pitchFamily="2" charset="0"/>
              </a:rPr>
              <a:t>metadata</a:t>
            </a:r>
            <a:r>
              <a:rPr lang="es-ES" dirty="0">
                <a:latin typeface="Courier" pitchFamily="2" charset="0"/>
              </a:rPr>
              <a:t>)</a:t>
            </a:r>
          </a:p>
          <a:p>
            <a:endParaRPr lang="es-ES" dirty="0">
              <a:latin typeface="Courier" pitchFamily="2" charset="0"/>
            </a:endParaRPr>
          </a:p>
          <a:p>
            <a:r>
              <a:rPr lang="es-ES" dirty="0" err="1">
                <a:latin typeface="Courier" pitchFamily="2" charset="0"/>
              </a:rPr>
              <a:t>rownames</a:t>
            </a:r>
            <a:r>
              <a:rPr lang="es-ES" dirty="0">
                <a:latin typeface="Courier" pitchFamily="2" charset="0"/>
              </a:rPr>
              <a:t>(</a:t>
            </a:r>
            <a:r>
              <a:rPr lang="es-ES" dirty="0" err="1">
                <a:latin typeface="Courier" pitchFamily="2" charset="0"/>
              </a:rPr>
              <a:t>metadata</a:t>
            </a:r>
            <a:r>
              <a:rPr lang="es-ES" dirty="0">
                <a:latin typeface="Courier" pitchFamily="2" charset="0"/>
              </a:rPr>
              <a:t>)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0F4A5612-B0F6-E64A-B95A-411EDBC53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806" y="1867515"/>
            <a:ext cx="6957492" cy="279128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357C63B-F254-724A-B936-9668787E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95" y="5129299"/>
            <a:ext cx="9181070" cy="638449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9E8787E8-17B6-D24A-8FD9-235EF6E5C1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5972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Practica paquetes </a:t>
            </a:r>
            <a:r>
              <a:rPr lang="es-ES" b="1" dirty="0" err="1"/>
              <a:t>bioestadísticos</a:t>
            </a:r>
            <a:r>
              <a:rPr lang="es-ES" b="1" dirty="0"/>
              <a:t> de R. Relación entre el microbioma y la enfermedad de Parkinson.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537057" y="1861226"/>
            <a:ext cx="56974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Courier" pitchFamily="2" charset="0"/>
              </a:rPr>
              <a:t>rownames</a:t>
            </a:r>
            <a:r>
              <a:rPr lang="es-ES" dirty="0">
                <a:latin typeface="Courier" pitchFamily="2" charset="0"/>
              </a:rPr>
              <a:t>(</a:t>
            </a:r>
            <a:r>
              <a:rPr lang="es-ES" dirty="0" err="1">
                <a:latin typeface="Courier" pitchFamily="2" charset="0"/>
              </a:rPr>
              <a:t>metadata</a:t>
            </a:r>
            <a:r>
              <a:rPr lang="es-ES" dirty="0">
                <a:latin typeface="Courier" pitchFamily="2" charset="0"/>
              </a:rPr>
              <a:t>)=</a:t>
            </a:r>
            <a:r>
              <a:rPr lang="es-ES" dirty="0" err="1">
                <a:latin typeface="Courier" pitchFamily="2" charset="0"/>
              </a:rPr>
              <a:t>metadata$SampleID</a:t>
            </a:r>
            <a:endParaRPr lang="es-ES" dirty="0">
              <a:latin typeface="Courier" pitchFamily="2" charset="0"/>
            </a:endParaRPr>
          </a:p>
          <a:p>
            <a:r>
              <a:rPr lang="es-ES" dirty="0" err="1">
                <a:latin typeface="Courier" pitchFamily="2" charset="0"/>
              </a:rPr>
              <a:t>rownames</a:t>
            </a:r>
            <a:r>
              <a:rPr lang="es-ES" dirty="0">
                <a:latin typeface="Courier" pitchFamily="2" charset="0"/>
              </a:rPr>
              <a:t>(</a:t>
            </a:r>
            <a:r>
              <a:rPr lang="es-ES" dirty="0" err="1">
                <a:latin typeface="Courier" pitchFamily="2" charset="0"/>
              </a:rPr>
              <a:t>metadata</a:t>
            </a:r>
            <a:r>
              <a:rPr lang="es-ES" dirty="0">
                <a:latin typeface="Courier" pitchFamily="2" charset="0"/>
              </a:rPr>
              <a:t>)</a:t>
            </a:r>
          </a:p>
          <a:p>
            <a:endParaRPr lang="es-ES" dirty="0">
              <a:latin typeface="Courier" pitchFamily="2" charset="0"/>
            </a:endParaRP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A56D49-917A-B248-857D-E76A25627A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58" y="2908892"/>
            <a:ext cx="9765614" cy="1934303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47145C7-5E0F-5B4F-9817-14033B5C4836}"/>
              </a:ext>
            </a:extLst>
          </p:cNvPr>
          <p:cNvSpPr/>
          <p:nvPr/>
        </p:nvSpPr>
        <p:spPr>
          <a:xfrm>
            <a:off x="557071" y="5192119"/>
            <a:ext cx="4458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latin typeface="Courier" pitchFamily="2" charset="0"/>
              </a:rPr>
              <a:t>metadata</a:t>
            </a:r>
            <a:r>
              <a:rPr lang="es-ES" dirty="0">
                <a:latin typeface="Courier" pitchFamily="2" charset="0"/>
              </a:rPr>
              <a:t>&lt;-</a:t>
            </a:r>
            <a:r>
              <a:rPr lang="es-ES" dirty="0" err="1">
                <a:latin typeface="Courier" pitchFamily="2" charset="0"/>
              </a:rPr>
              <a:t>sample_data</a:t>
            </a:r>
            <a:r>
              <a:rPr lang="es-ES" dirty="0">
                <a:latin typeface="Courier" pitchFamily="2" charset="0"/>
              </a:rPr>
              <a:t>(</a:t>
            </a:r>
            <a:r>
              <a:rPr lang="es-ES" dirty="0" err="1">
                <a:latin typeface="Courier" pitchFamily="2" charset="0"/>
              </a:rPr>
              <a:t>metadata</a:t>
            </a:r>
            <a:r>
              <a:rPr lang="es-ES" dirty="0">
                <a:latin typeface="Courier" pitchFamily="2" charset="0"/>
              </a:rPr>
              <a:t>)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D41DAC5B-AC7B-EF46-8022-EACEA68911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1155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Practica paquetes </a:t>
            </a:r>
            <a:r>
              <a:rPr lang="es-ES" b="1" dirty="0" err="1"/>
              <a:t>bioestadísticos</a:t>
            </a:r>
            <a:r>
              <a:rPr lang="es-ES" b="1" dirty="0"/>
              <a:t> de R. Relación entre el microbioma y la enfermedad de Parkinson.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1056040" y="1626671"/>
            <a:ext cx="94562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Una vez tenemos los 4 objetos en el formato correcto, crearemos un objeto de la clase </a:t>
            </a:r>
            <a:r>
              <a:rPr lang="es-ES" dirty="0" err="1"/>
              <a:t>phyloseq</a:t>
            </a:r>
            <a:r>
              <a:rPr lang="es-ES" dirty="0"/>
              <a:t> para seguir trabajando. </a:t>
            </a:r>
          </a:p>
          <a:p>
            <a:r>
              <a:rPr lang="es-ES" dirty="0"/>
              <a:t> </a:t>
            </a:r>
          </a:p>
          <a:p>
            <a:r>
              <a:rPr lang="en-US" dirty="0" err="1">
                <a:latin typeface="Courier" pitchFamily="2" charset="0"/>
              </a:rPr>
              <a:t>physeq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phyloseq</a:t>
            </a:r>
            <a:r>
              <a:rPr lang="en-US" dirty="0">
                <a:latin typeface="Courier" pitchFamily="2" charset="0"/>
              </a:rPr>
              <a:t>(ASV, TAX, metadata, </a:t>
            </a:r>
            <a:r>
              <a:rPr lang="en-US" dirty="0" err="1">
                <a:latin typeface="Courier" pitchFamily="2" charset="0"/>
              </a:rPr>
              <a:t>tree$data</a:t>
            </a:r>
            <a:r>
              <a:rPr lang="en-US" dirty="0">
                <a:latin typeface="Courier" pitchFamily="2" charset="0"/>
              </a:rPr>
              <a:t>)</a:t>
            </a:r>
            <a:endParaRPr lang="es-ES" dirty="0">
              <a:latin typeface="Courier" pitchFamily="2" charset="0"/>
            </a:endParaRPr>
          </a:p>
          <a:p>
            <a:r>
              <a:rPr lang="es-ES" dirty="0" err="1">
                <a:latin typeface="Courier" pitchFamily="2" charset="0"/>
              </a:rPr>
              <a:t>physeq</a:t>
            </a:r>
            <a:endParaRPr lang="es-ES" dirty="0">
              <a:latin typeface="Courier" pitchFamily="2" charset="0"/>
            </a:endParaRPr>
          </a:p>
          <a:p>
            <a:endParaRPr lang="es-ES" dirty="0">
              <a:latin typeface="Courier" pitchFamily="2" charset="0"/>
            </a:endParaRPr>
          </a:p>
          <a:p>
            <a:r>
              <a:rPr lang="es-ES" dirty="0">
                <a:latin typeface="Courier" pitchFamily="2" charset="0"/>
              </a:rPr>
              <a:t>head(meta(</a:t>
            </a:r>
            <a:r>
              <a:rPr lang="es-ES" dirty="0" err="1">
                <a:latin typeface="Courier" pitchFamily="2" charset="0"/>
              </a:rPr>
              <a:t>physeq</a:t>
            </a:r>
            <a:r>
              <a:rPr lang="es-ES" dirty="0">
                <a:latin typeface="Courier" pitchFamily="2" charset="0"/>
              </a:rPr>
              <a:t>)) (para esto es con la </a:t>
            </a:r>
            <a:r>
              <a:rPr lang="es-ES" dirty="0" err="1">
                <a:latin typeface="Courier" pitchFamily="2" charset="0"/>
              </a:rPr>
              <a:t>library</a:t>
            </a:r>
            <a:r>
              <a:rPr lang="es-ES" dirty="0">
                <a:latin typeface="Courier" pitchFamily="2" charset="0"/>
              </a:rPr>
              <a:t> </a:t>
            </a:r>
            <a:r>
              <a:rPr lang="es-ES" dirty="0" err="1">
                <a:latin typeface="Courier" pitchFamily="2" charset="0"/>
              </a:rPr>
              <a:t>microbiome</a:t>
            </a:r>
            <a:r>
              <a:rPr lang="es-ES" dirty="0">
                <a:latin typeface="Courier" pitchFamily="2" charset="0"/>
              </a:rPr>
              <a:t>)</a:t>
            </a:r>
          </a:p>
          <a:p>
            <a:r>
              <a:rPr lang="es-ES" dirty="0">
                <a:latin typeface="Courier" pitchFamily="2" charset="0"/>
              </a:rPr>
              <a:t> </a:t>
            </a:r>
          </a:p>
          <a:p>
            <a:endParaRPr lang="es-ES" dirty="0"/>
          </a:p>
        </p:txBody>
      </p:sp>
      <p:pic>
        <p:nvPicPr>
          <p:cNvPr id="7" name="Imagen 6" descr="Tabla&#10;&#10;Descripción generada automáticamente">
            <a:extLst>
              <a:ext uri="{FF2B5EF4-FFF2-40B4-BE49-F238E27FC236}">
                <a16:creationId xmlns:a16="http://schemas.microsoft.com/office/drawing/2014/main" id="{14AA17DD-ED73-1E4E-9FA9-21BB25BAB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40" y="3668647"/>
            <a:ext cx="7830869" cy="2869205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0D2E0AB-A5F8-7140-AD4E-28CC286EBE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4119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Practica paquetes </a:t>
            </a:r>
            <a:r>
              <a:rPr lang="es-ES" b="1" dirty="0" err="1"/>
              <a:t>bioestadísticos</a:t>
            </a:r>
            <a:r>
              <a:rPr lang="es-ES" b="1" dirty="0"/>
              <a:t> de R. Relación entre el microbioma y la enfermedad de Parkinson.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1056040" y="1903620"/>
            <a:ext cx="94562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Los nombres de los </a:t>
            </a:r>
            <a:r>
              <a:rPr lang="es-ES" dirty="0" err="1"/>
              <a:t>ASVs</a:t>
            </a:r>
            <a:r>
              <a:rPr lang="es-ES" dirty="0"/>
              <a:t> son nombres largos y complejos, por lo que con este código los cambiaremos a otros más cortos y sencillos.</a:t>
            </a:r>
          </a:p>
          <a:p>
            <a:r>
              <a:rPr lang="es-ES" dirty="0"/>
              <a:t> </a:t>
            </a:r>
          </a:p>
          <a:p>
            <a:r>
              <a:rPr lang="en-US" dirty="0" err="1">
                <a:latin typeface="Courier" pitchFamily="2" charset="0"/>
              </a:rPr>
              <a:t>taxa_names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physeq</a:t>
            </a:r>
            <a:r>
              <a:rPr lang="en-US" dirty="0">
                <a:latin typeface="Courier" pitchFamily="2" charset="0"/>
              </a:rPr>
              <a:t>) &lt;- paste0("ASV", seq(</a:t>
            </a:r>
            <a:r>
              <a:rPr lang="en-US" dirty="0" err="1">
                <a:latin typeface="Courier" pitchFamily="2" charset="0"/>
              </a:rPr>
              <a:t>ntaxa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physeq</a:t>
            </a:r>
            <a:r>
              <a:rPr lang="en-US" dirty="0">
                <a:latin typeface="Courier" pitchFamily="2" charset="0"/>
              </a:rPr>
              <a:t>)))</a:t>
            </a:r>
            <a:endParaRPr lang="es-ES" dirty="0">
              <a:latin typeface="Courier" pitchFamily="2" charset="0"/>
            </a:endParaRPr>
          </a:p>
          <a:p>
            <a:r>
              <a:rPr lang="es-ES" dirty="0" err="1">
                <a:latin typeface="Courier" pitchFamily="2" charset="0"/>
              </a:rPr>
              <a:t>taxa_names</a:t>
            </a:r>
            <a:r>
              <a:rPr lang="es-ES" dirty="0">
                <a:latin typeface="Courier" pitchFamily="2" charset="0"/>
              </a:rPr>
              <a:t>(</a:t>
            </a:r>
            <a:r>
              <a:rPr lang="es-ES" dirty="0" err="1">
                <a:latin typeface="Courier" pitchFamily="2" charset="0"/>
              </a:rPr>
              <a:t>physeq</a:t>
            </a:r>
            <a:r>
              <a:rPr lang="es-ES" dirty="0">
                <a:latin typeface="Courier" pitchFamily="2" charset="0"/>
              </a:rPr>
              <a:t>)</a:t>
            </a:r>
          </a:p>
          <a:p>
            <a:r>
              <a:rPr lang="es-ES" dirty="0">
                <a:latin typeface="Courier" pitchFamily="2" charset="0"/>
              </a:rPr>
              <a:t> </a:t>
            </a:r>
          </a:p>
          <a:p>
            <a:r>
              <a:rPr lang="es-ES" dirty="0"/>
              <a:t> </a:t>
            </a:r>
          </a:p>
          <a:p>
            <a:endParaRPr lang="es-ES" dirty="0"/>
          </a:p>
          <a:p>
            <a:r>
              <a:rPr lang="es-ES" dirty="0"/>
              <a:t> 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8" name="Imagen 7" descr="Tabla, Excel&#10;&#10;Descripción generada automáticamente">
            <a:extLst>
              <a:ext uri="{FF2B5EF4-FFF2-40B4-BE49-F238E27FC236}">
                <a16:creationId xmlns:a16="http://schemas.microsoft.com/office/drawing/2014/main" id="{34BDFBB3-72C9-8747-B11F-0B2D8F74A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649" y="3805881"/>
            <a:ext cx="6444985" cy="2449355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BA7AAC9-EB75-7443-A15C-899FC3F101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0391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Practica paquetes </a:t>
            </a:r>
            <a:r>
              <a:rPr lang="es-ES" b="1" dirty="0" err="1"/>
              <a:t>bioestadísticos</a:t>
            </a:r>
            <a:r>
              <a:rPr lang="es-ES" b="1" dirty="0"/>
              <a:t> de R. Relación entre el microbioma y la enfermedad de Parkinson.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1056040" y="1903620"/>
            <a:ext cx="94562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 </a:t>
            </a:r>
          </a:p>
          <a:p>
            <a:pPr lvl="0"/>
            <a:r>
              <a:rPr lang="en-US" b="1" dirty="0" err="1"/>
              <a:t>Exploración</a:t>
            </a:r>
            <a:r>
              <a:rPr lang="en-US" b="1" dirty="0"/>
              <a:t> de los </a:t>
            </a:r>
            <a:r>
              <a:rPr lang="en-US" b="1" dirty="0" err="1"/>
              <a:t>datos</a:t>
            </a:r>
            <a:r>
              <a:rPr lang="en-US" b="1" dirty="0"/>
              <a:t> </a:t>
            </a:r>
            <a:endParaRPr lang="es-ES" dirty="0"/>
          </a:p>
          <a:p>
            <a:r>
              <a:rPr lang="es-ES" dirty="0"/>
              <a:t>Una vez tenemos los 4 objetos reunidos en nuestro objeto </a:t>
            </a:r>
            <a:r>
              <a:rPr lang="es-ES" dirty="0" err="1"/>
              <a:t>phyloseq</a:t>
            </a:r>
            <a:r>
              <a:rPr lang="es-ES" dirty="0"/>
              <a:t> podemos comenzar a explorar el mismo y a trabajar con él.</a:t>
            </a:r>
          </a:p>
          <a:p>
            <a:r>
              <a:rPr lang="es-ES" b="1" dirty="0">
                <a:solidFill>
                  <a:srgbClr val="E64F13"/>
                </a:solidFill>
              </a:rPr>
              <a:t> </a:t>
            </a:r>
          </a:p>
          <a:p>
            <a:pPr lvl="0"/>
            <a:r>
              <a:rPr lang="es-ES" b="1" dirty="0">
                <a:solidFill>
                  <a:srgbClr val="E64F13"/>
                </a:solidFill>
              </a:rPr>
              <a:t>Función </a:t>
            </a:r>
            <a:r>
              <a:rPr lang="es-ES" b="1" dirty="0" err="1">
                <a:solidFill>
                  <a:srgbClr val="E64F13"/>
                </a:solidFill>
              </a:rPr>
              <a:t>subset</a:t>
            </a:r>
            <a:r>
              <a:rPr lang="es-ES" b="1" dirty="0">
                <a:solidFill>
                  <a:srgbClr val="E64F13"/>
                </a:solidFill>
              </a:rPr>
              <a:t>. </a:t>
            </a:r>
            <a:r>
              <a:rPr lang="es-ES" dirty="0"/>
              <a:t>Podemos hacer una selección de la clase </a:t>
            </a:r>
            <a:r>
              <a:rPr lang="es-ES" dirty="0" err="1"/>
              <a:t>Clostridia</a:t>
            </a:r>
            <a:r>
              <a:rPr lang="es-ES" dirty="0"/>
              <a:t> a partir del total de nuestros datos y observar cuánto se reduce el número de taxones presentes en nuestro datos</a:t>
            </a:r>
          </a:p>
          <a:p>
            <a:r>
              <a:rPr lang="es-ES" dirty="0"/>
              <a:t> </a:t>
            </a:r>
          </a:p>
          <a:p>
            <a:r>
              <a:rPr lang="en-US" dirty="0" err="1"/>
              <a:t>physeq.clos</a:t>
            </a:r>
            <a:r>
              <a:rPr lang="en-US" dirty="0"/>
              <a:t> = </a:t>
            </a:r>
            <a:r>
              <a:rPr lang="en-US" dirty="0" err="1"/>
              <a:t>subset_taxa</a:t>
            </a:r>
            <a:r>
              <a:rPr lang="en-US" dirty="0"/>
              <a:t>(</a:t>
            </a:r>
          </a:p>
          <a:p>
            <a:r>
              <a:rPr lang="en-US" dirty="0" err="1"/>
              <a:t>physeq</a:t>
            </a:r>
            <a:r>
              <a:rPr lang="en-US" dirty="0"/>
              <a:t>, Class == "Clostridia")</a:t>
            </a:r>
            <a:endParaRPr lang="es-ES" dirty="0"/>
          </a:p>
          <a:p>
            <a:r>
              <a:rPr lang="es-ES" dirty="0" err="1"/>
              <a:t>physeq.clos</a:t>
            </a:r>
            <a:endParaRPr lang="es-ES" dirty="0"/>
          </a:p>
          <a:p>
            <a:r>
              <a:rPr lang="es-ES" dirty="0" err="1"/>
              <a:t>physeq</a:t>
            </a:r>
            <a:endParaRPr lang="es-ES" dirty="0"/>
          </a:p>
          <a:p>
            <a:r>
              <a:rPr lang="es-ES" dirty="0"/>
              <a:t> </a:t>
            </a:r>
          </a:p>
          <a:p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C26146E-CF3B-6141-9973-AE991BB80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8255" y="4235969"/>
            <a:ext cx="5607996" cy="2163384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CA8A5E7-96BC-4749-B1BA-D2E0C1891EA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39883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Practica paquetes </a:t>
            </a:r>
            <a:r>
              <a:rPr lang="es-ES" b="1" dirty="0" err="1"/>
              <a:t>bioestadísticos</a:t>
            </a:r>
            <a:r>
              <a:rPr lang="es-ES" b="1" dirty="0"/>
              <a:t> de R. Relación entre el microbioma y la enfermedad de Parkinson.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1056040" y="1903620"/>
            <a:ext cx="945624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Por comparación observamos que si antes había 287 taxones, si solo seleccionamos a la clase </a:t>
            </a:r>
            <a:r>
              <a:rPr lang="es-ES" dirty="0" err="1"/>
              <a:t>Clostridia</a:t>
            </a:r>
            <a:r>
              <a:rPr lang="es-ES" dirty="0"/>
              <a:t> ahora hay un total de 156.</a:t>
            </a:r>
          </a:p>
          <a:p>
            <a:r>
              <a:rPr lang="es-ES" dirty="0"/>
              <a:t> </a:t>
            </a:r>
          </a:p>
          <a:p>
            <a:r>
              <a:rPr lang="es-ES" dirty="0"/>
              <a:t> </a:t>
            </a:r>
          </a:p>
          <a:p>
            <a:r>
              <a:rPr lang="es-ES" dirty="0"/>
              <a:t>Podemos representar para cada una de las muestras la abundancia taxonómica presente. Esto lo podemos hacer a distintos niveles de clasificación taxonómica. Para ver estos niveles simplemente utilizamos la línea.</a:t>
            </a:r>
          </a:p>
          <a:p>
            <a:r>
              <a:rPr lang="es-ES" dirty="0"/>
              <a:t> </a:t>
            </a:r>
          </a:p>
          <a:p>
            <a:r>
              <a:rPr lang="es-ES" dirty="0" err="1"/>
              <a:t>colnames</a:t>
            </a:r>
            <a:r>
              <a:rPr lang="es-ES" dirty="0"/>
              <a:t>(TAX)</a:t>
            </a:r>
          </a:p>
          <a:p>
            <a:r>
              <a:rPr lang="es-ES" dirty="0"/>
              <a:t> 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E9B17E7-04B4-BD49-931B-D8FFC8F9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453" y="4621532"/>
            <a:ext cx="6972300" cy="469900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B1C66DF9-547E-4F4C-9BB0-05C21C03B1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59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Practica paquetes </a:t>
            </a:r>
            <a:r>
              <a:rPr lang="es-ES" b="1" dirty="0" err="1"/>
              <a:t>bioestadísticos</a:t>
            </a:r>
            <a:r>
              <a:rPr lang="es-ES" b="1" dirty="0"/>
              <a:t> de R. Relación entre el microbioma y la enfermedad de Parkinson.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1056040" y="1903620"/>
            <a:ext cx="24630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dirty="0"/>
              <a:t>¿ Cuál es la orden más representada en las muestras? </a:t>
            </a:r>
          </a:p>
          <a:p>
            <a:r>
              <a:rPr lang="es-ES" dirty="0"/>
              <a:t> </a:t>
            </a:r>
          </a:p>
          <a:p>
            <a:r>
              <a:rPr lang="en-US" dirty="0" err="1"/>
              <a:t>plot_bar</a:t>
            </a:r>
            <a:r>
              <a:rPr lang="en-US" dirty="0"/>
              <a:t>(</a:t>
            </a:r>
            <a:r>
              <a:rPr lang="en-US" dirty="0" err="1"/>
              <a:t>physeq</a:t>
            </a:r>
            <a:r>
              <a:rPr lang="en-US" dirty="0"/>
              <a:t>, fill = "Order")</a:t>
            </a:r>
            <a:endParaRPr lang="es-ES" dirty="0"/>
          </a:p>
          <a:p>
            <a:r>
              <a:rPr lang="en-US" dirty="0"/>
              <a:t> </a:t>
            </a:r>
            <a:endParaRPr lang="es-ES" dirty="0"/>
          </a:p>
          <a:p>
            <a:r>
              <a:rPr lang="es-ES" dirty="0"/>
              <a:t>Observamos que la orden más representada es </a:t>
            </a:r>
            <a:r>
              <a:rPr lang="es-ES" dirty="0" err="1"/>
              <a:t>Bacteroidales</a:t>
            </a: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CD4D00D-9999-C543-8ED8-F295E7A75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285" y="1550170"/>
            <a:ext cx="6672173" cy="5126182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E9FFA82-EE9F-2442-A2E8-3DB34BB73F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72524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Practica paquetes </a:t>
            </a:r>
            <a:r>
              <a:rPr lang="es-ES" b="1" dirty="0" err="1"/>
              <a:t>bioestadísticos</a:t>
            </a:r>
            <a:r>
              <a:rPr lang="es-ES" b="1" dirty="0"/>
              <a:t> de R. Relación entre el microbioma y la enfermedad de Parkinson.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1056040" y="1903620"/>
            <a:ext cx="790785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Hacer un gráfico de un árbol filogenético anotado</a:t>
            </a:r>
            <a:endParaRPr lang="es-ES" dirty="0"/>
          </a:p>
          <a:p>
            <a:pPr lvl="0"/>
            <a:endParaRPr lang="es-ES" dirty="0"/>
          </a:p>
          <a:p>
            <a:pPr lvl="0"/>
            <a:r>
              <a:rPr lang="es-ES" dirty="0"/>
              <a:t>Dibujar un árbol filogenético de la orden </a:t>
            </a:r>
            <a:r>
              <a:rPr lang="es-ES" dirty="0" err="1"/>
              <a:t>Erysipelotrichales</a:t>
            </a:r>
            <a:r>
              <a:rPr lang="es-ES" dirty="0"/>
              <a:t>. Colorear según el genotipo y estado del donador y que forma de la figura corresponda a la familia</a:t>
            </a:r>
          </a:p>
          <a:p>
            <a:pPr lvl="0"/>
            <a:endParaRPr lang="es-ES" dirty="0">
              <a:latin typeface="Courier" pitchFamily="2" charset="0"/>
            </a:endParaRPr>
          </a:p>
          <a:p>
            <a:pPr lvl="0"/>
            <a:r>
              <a:rPr lang="es-ES" dirty="0" err="1">
                <a:latin typeface="Courier" pitchFamily="2" charset="0"/>
              </a:rPr>
              <a:t>plot_tree</a:t>
            </a:r>
            <a:r>
              <a:rPr lang="es-ES" dirty="0">
                <a:latin typeface="Courier" pitchFamily="2" charset="0"/>
              </a:rPr>
              <a:t>(</a:t>
            </a:r>
            <a:r>
              <a:rPr lang="es-ES" dirty="0" err="1">
                <a:latin typeface="Courier" pitchFamily="2" charset="0"/>
              </a:rPr>
              <a:t>subset_taxa</a:t>
            </a:r>
            <a:r>
              <a:rPr lang="es-ES" dirty="0">
                <a:latin typeface="Courier" pitchFamily="2" charset="0"/>
              </a:rPr>
              <a:t>(</a:t>
            </a:r>
            <a:r>
              <a:rPr lang="es-ES" dirty="0" err="1">
                <a:latin typeface="Courier" pitchFamily="2" charset="0"/>
              </a:rPr>
              <a:t>physeq</a:t>
            </a:r>
            <a:r>
              <a:rPr lang="es-ES" dirty="0">
                <a:latin typeface="Courier" pitchFamily="2" charset="0"/>
              </a:rPr>
              <a:t>, </a:t>
            </a:r>
            <a:r>
              <a:rPr lang="es-ES" dirty="0" err="1">
                <a:latin typeface="Courier" pitchFamily="2" charset="0"/>
              </a:rPr>
              <a:t>Order</a:t>
            </a:r>
            <a:r>
              <a:rPr lang="es-ES" dirty="0">
                <a:latin typeface="Courier" pitchFamily="2" charset="0"/>
              </a:rPr>
              <a:t> == "</a:t>
            </a:r>
            <a:r>
              <a:rPr lang="es-ES" dirty="0" err="1">
                <a:latin typeface="Courier" pitchFamily="2" charset="0"/>
              </a:rPr>
              <a:t>Erysipelotrichales</a:t>
            </a:r>
            <a:r>
              <a:rPr lang="es-ES" dirty="0">
                <a:latin typeface="Courier" pitchFamily="2" charset="0"/>
              </a:rPr>
              <a:t>"), color = "</a:t>
            </a:r>
            <a:r>
              <a:rPr lang="es-ES" dirty="0" err="1">
                <a:latin typeface="Courier" pitchFamily="2" charset="0"/>
              </a:rPr>
              <a:t>genotype_and_donor_status</a:t>
            </a:r>
            <a:r>
              <a:rPr lang="es-ES" dirty="0">
                <a:latin typeface="Courier" pitchFamily="2" charset="0"/>
              </a:rPr>
              <a:t>", </a:t>
            </a:r>
            <a:r>
              <a:rPr lang="es-ES" dirty="0" err="1">
                <a:latin typeface="Courier" pitchFamily="2" charset="0"/>
              </a:rPr>
              <a:t>shape</a:t>
            </a:r>
            <a:r>
              <a:rPr lang="es-ES" dirty="0">
                <a:latin typeface="Courier" pitchFamily="2" charset="0"/>
              </a:rPr>
              <a:t> = "</a:t>
            </a:r>
            <a:r>
              <a:rPr lang="es-ES" dirty="0" err="1">
                <a:latin typeface="Courier" pitchFamily="2" charset="0"/>
              </a:rPr>
              <a:t>Family</a:t>
            </a:r>
            <a:r>
              <a:rPr lang="es-ES" dirty="0">
                <a:latin typeface="Courier" pitchFamily="2" charset="0"/>
              </a:rPr>
              <a:t>", </a:t>
            </a:r>
            <a:r>
              <a:rPr lang="es-ES" dirty="0" err="1">
                <a:latin typeface="Courier" pitchFamily="2" charset="0"/>
              </a:rPr>
              <a:t>label.tips</a:t>
            </a:r>
            <a:r>
              <a:rPr lang="es-ES" dirty="0">
                <a:latin typeface="Courier" pitchFamily="2" charset="0"/>
              </a:rPr>
              <a:t> = "</a:t>
            </a:r>
            <a:r>
              <a:rPr lang="es-ES" dirty="0" err="1">
                <a:latin typeface="Courier" pitchFamily="2" charset="0"/>
              </a:rPr>
              <a:t>Genus</a:t>
            </a:r>
            <a:r>
              <a:rPr lang="es-ES" dirty="0">
                <a:latin typeface="Courier" pitchFamily="2" charset="0"/>
              </a:rPr>
              <a:t>", </a:t>
            </a:r>
          </a:p>
          <a:p>
            <a:pPr lvl="0"/>
            <a:r>
              <a:rPr lang="es-ES" dirty="0">
                <a:latin typeface="Courier" pitchFamily="2" charset="0"/>
              </a:rPr>
              <a:t>          </a:t>
            </a:r>
            <a:r>
              <a:rPr lang="es-ES" dirty="0" err="1">
                <a:latin typeface="Courier" pitchFamily="2" charset="0"/>
              </a:rPr>
              <a:t>size</a:t>
            </a:r>
            <a:r>
              <a:rPr lang="es-ES" dirty="0">
                <a:latin typeface="Courier" pitchFamily="2" charset="0"/>
              </a:rPr>
              <a:t> = "</a:t>
            </a:r>
            <a:r>
              <a:rPr lang="es-ES" dirty="0" err="1">
                <a:latin typeface="Courier" pitchFamily="2" charset="0"/>
              </a:rPr>
              <a:t>abundance</a:t>
            </a:r>
            <a:r>
              <a:rPr lang="es-ES" dirty="0">
                <a:latin typeface="Courier" pitchFamily="2" charset="0"/>
              </a:rPr>
              <a:t>", </a:t>
            </a:r>
            <a:r>
              <a:rPr lang="es-ES" dirty="0" err="1">
                <a:latin typeface="Courier" pitchFamily="2" charset="0"/>
              </a:rPr>
              <a:t>plot.margin</a:t>
            </a:r>
            <a:r>
              <a:rPr lang="es-ES" dirty="0">
                <a:latin typeface="Courier" pitchFamily="2" charset="0"/>
              </a:rPr>
              <a:t> = 0.5, </a:t>
            </a:r>
            <a:r>
              <a:rPr lang="es-ES" dirty="0" err="1">
                <a:latin typeface="Courier" pitchFamily="2" charset="0"/>
              </a:rPr>
              <a:t>ladderize</a:t>
            </a:r>
            <a:r>
              <a:rPr lang="es-ES" dirty="0">
                <a:latin typeface="Courier" pitchFamily="2" charset="0"/>
              </a:rPr>
              <a:t> = TRUE)</a:t>
            </a:r>
          </a:p>
          <a:p>
            <a:endParaRPr lang="es-ES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78D5D38-E9ED-D649-8135-CDF099B366C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9846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Practica paquetes </a:t>
            </a:r>
            <a:r>
              <a:rPr lang="es-ES" b="1" dirty="0" err="1"/>
              <a:t>bioestadísticos</a:t>
            </a:r>
            <a:r>
              <a:rPr lang="es-ES" b="1" dirty="0"/>
              <a:t> de R. Relación entre el microbioma y la enfermedad de Parkinson.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963589E-91FD-BD45-95BE-B5D9D8D2E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262" y="1903620"/>
            <a:ext cx="6906491" cy="4604327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D619F09-5B04-924C-92B5-CDA676AA677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3904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327710"/>
            <a:ext cx="7800687" cy="730787"/>
          </a:xfrm>
        </p:spPr>
        <p:txBody>
          <a:bodyPr/>
          <a:lstStyle/>
          <a:p>
            <a:r>
              <a:rPr lang="es-ES_tradnl" sz="2000" b="1" dirty="0"/>
              <a:t>Planificación de las sesiones</a:t>
            </a:r>
          </a:p>
          <a:p>
            <a:endParaRPr lang="es-ES" sz="2000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FCBDE14-640F-6849-B588-F8CC5F228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160183"/>
              </p:ext>
            </p:extLst>
          </p:nvPr>
        </p:nvGraphicFramePr>
        <p:xfrm>
          <a:off x="1326141" y="637308"/>
          <a:ext cx="8522938" cy="6039043"/>
        </p:xfrm>
        <a:graphic>
          <a:graphicData uri="http://schemas.openxmlformats.org/drawingml/2006/table">
            <a:tbl>
              <a:tblPr>
                <a:effectLst/>
                <a:tableStyleId>{073A0DAA-6AF3-43AB-8588-CEC1D06C72B9}</a:tableStyleId>
              </a:tblPr>
              <a:tblGrid>
                <a:gridCol w="2250284">
                  <a:extLst>
                    <a:ext uri="{9D8B030D-6E8A-4147-A177-3AD203B41FA5}">
                      <a16:colId xmlns:a16="http://schemas.microsoft.com/office/drawing/2014/main" val="3185949673"/>
                    </a:ext>
                  </a:extLst>
                </a:gridCol>
                <a:gridCol w="1440711">
                  <a:extLst>
                    <a:ext uri="{9D8B030D-6E8A-4147-A177-3AD203B41FA5}">
                      <a16:colId xmlns:a16="http://schemas.microsoft.com/office/drawing/2014/main" val="870755196"/>
                    </a:ext>
                  </a:extLst>
                </a:gridCol>
                <a:gridCol w="4831943">
                  <a:extLst>
                    <a:ext uri="{9D8B030D-6E8A-4147-A177-3AD203B41FA5}">
                      <a16:colId xmlns:a16="http://schemas.microsoft.com/office/drawing/2014/main" val="3537705430"/>
                    </a:ext>
                  </a:extLst>
                </a:gridCol>
              </a:tblGrid>
              <a:tr h="58305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Fecha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s-ES" sz="1050" b="1" strike="noStrike" spc="-1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Contenido/Tema</a:t>
                      </a:r>
                      <a:endParaRPr lang="es-ES" sz="1050" b="0" strike="noStrike" spc="-1" dirty="0"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2877979889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</a:t>
                      </a:r>
                      <a:endParaRPr lang="es-ES" sz="105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16/09/2024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s-ES" sz="1050" b="0" strike="noStrike" spc="-1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Tutoría colectiva / Introducción Asignatura</a:t>
                      </a:r>
                      <a:r>
                        <a:rPr lang="es-ES" sz="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.</a:t>
                      </a:r>
                      <a:r>
                        <a:rPr lang="es-ES" sz="1050" b="0" strike="noStrike" spc="-1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 </a:t>
                      </a:r>
                      <a:endParaRPr lang="es-ES" sz="1050" b="0" strike="noStrike" spc="-1" dirty="0"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184670330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2</a:t>
                      </a:r>
                      <a:endParaRPr lang="es-ES" sz="105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18/09/2024</a:t>
                      </a:r>
                      <a:endParaRPr lang="es-ES" sz="105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s-ES" sz="1050" b="0" strike="noStrike" spc="-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Diseños experimentales- Metagenómica</a:t>
                      </a:r>
                      <a:endParaRPr lang="es-ES" sz="1050" b="0" strike="noStrike" spc="-1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966458192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3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23/09/2024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s-ES" sz="1050" b="0" strike="noStrike" spc="-1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Metagenómica</a:t>
                      </a:r>
                      <a:endParaRPr lang="es-ES" sz="1050" b="0" strike="noStrike" spc="-1" dirty="0"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3433042498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4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25/09/2024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s-ES" sz="1050" b="0" strike="noStrike" spc="-1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Metagenómica</a:t>
                      </a:r>
                      <a:endParaRPr lang="es-ES" sz="1050" b="0" strike="noStrike" spc="-1" dirty="0"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854527061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5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30/09/2024</a:t>
                      </a:r>
                      <a:endParaRPr lang="es-ES" sz="105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s-ES" sz="1050" b="0" strike="noStrike" spc="-1" dirty="0" err="1">
                          <a:latin typeface="Arial"/>
                          <a:ea typeface="Times New Roman"/>
                        </a:rPr>
                        <a:t>Metagenonómica</a:t>
                      </a:r>
                      <a:endParaRPr lang="es-ES" sz="1050" b="0" strike="noStrike" spc="-1" dirty="0"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1465065924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6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02/10/2024</a:t>
                      </a:r>
                      <a:endParaRPr lang="es-ES" sz="105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tabLst>
                          <a:tab pos="0" algn="l"/>
                        </a:tabLst>
                      </a:pPr>
                      <a:r>
                        <a:rPr lang="es-ES" sz="1050" b="0" strike="noStrike" spc="-1" dirty="0">
                          <a:latin typeface="Arial"/>
                          <a:ea typeface="Times New Roman"/>
                        </a:rPr>
                        <a:t>Metagenómica- Metataxonómica</a:t>
                      </a:r>
                      <a:endParaRPr lang="es-ES" sz="1050" b="0" strike="noStrike" spc="-1" dirty="0"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2272005042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7</a:t>
                      </a:r>
                      <a:endParaRPr lang="es-ES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07/10/2024</a:t>
                      </a:r>
                      <a:endParaRPr lang="es-ES" sz="105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0" strike="noStrike" spc="-35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Da</a:t>
                      </a:r>
                      <a:r>
                        <a:rPr lang="es-ES" sz="1100" b="0" strike="noStrike" spc="-32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d</a:t>
                      </a:r>
                      <a:r>
                        <a:rPr lang="es-ES" sz="1100" b="0" strike="noStrike" spc="-1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a</a:t>
                      </a:r>
                      <a:r>
                        <a:rPr lang="es-ES" sz="1100" b="0" strike="noStrike" spc="-46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 </a:t>
                      </a:r>
                      <a:r>
                        <a:rPr lang="es-ES" sz="1100" b="0" strike="noStrike" spc="-1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2</a:t>
                      </a:r>
                      <a:r>
                        <a:rPr lang="es-ES" sz="1100" b="0" strike="noStrike" spc="-35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 </a:t>
                      </a:r>
                      <a:r>
                        <a:rPr lang="es-ES" sz="1100" b="0" strike="noStrike" spc="-1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&amp;</a:t>
                      </a:r>
                      <a:r>
                        <a:rPr lang="es-ES" sz="1100" b="0" strike="noStrike" spc="-52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 </a:t>
                      </a:r>
                      <a:r>
                        <a:rPr lang="es-ES" sz="1100" b="0" strike="noStrike" spc="-32" dirty="0" err="1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en</a:t>
                      </a:r>
                      <a:r>
                        <a:rPr lang="es-ES" sz="1100" b="0" strike="noStrike" spc="-26" dirty="0" err="1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v</a:t>
                      </a:r>
                      <a:r>
                        <a:rPr lang="es-ES" sz="1100" b="0" strike="noStrike" spc="-12" dirty="0" err="1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i</a:t>
                      </a:r>
                      <a:r>
                        <a:rPr lang="es-ES" sz="1100" b="0" strike="noStrike" spc="-21" dirty="0" err="1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r</a:t>
                      </a:r>
                      <a:r>
                        <a:rPr lang="es-ES" sz="1100" b="0" strike="noStrike" spc="-32" dirty="0" err="1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on</a:t>
                      </a:r>
                      <a:r>
                        <a:rPr lang="es-ES" sz="1100" b="0" strike="noStrike" spc="-46" dirty="0" err="1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m</a:t>
                      </a:r>
                      <a:r>
                        <a:rPr lang="es-ES" sz="1100" b="0" strike="noStrike" spc="-32" dirty="0" err="1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en</a:t>
                      </a:r>
                      <a:r>
                        <a:rPr lang="es-ES" sz="1100" b="0" strike="noStrike" spc="-21" dirty="0" err="1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t</a:t>
                      </a:r>
                      <a:r>
                        <a:rPr lang="es-ES" sz="1100" b="0" strike="noStrike" spc="-1" dirty="0" err="1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s</a:t>
                      </a:r>
                      <a:endParaRPr lang="es-ES" sz="1100" b="0" strike="noStrike" spc="-1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1904226495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8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14/10/2024</a:t>
                      </a:r>
                      <a:endParaRPr lang="es-ES" sz="105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s-ES" sz="1050" b="0" strike="noStrike" spc="-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Dada 2 &amp; QIIME 2 – Práctica I</a:t>
                      </a:r>
                      <a:endParaRPr lang="es-ES" sz="1050" b="0" strike="noStrike" spc="-1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3621947217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9</a:t>
                      </a:r>
                      <a:endParaRPr lang="es-ES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16/10/2024</a:t>
                      </a:r>
                      <a:endParaRPr lang="es-ES" sz="105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s-ES" sz="1050" b="0" strike="noStrike" spc="-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QIIME 2 – Práctica II</a:t>
                      </a:r>
                      <a:endParaRPr lang="es-ES" sz="1050" b="0" strike="noStrike" spc="-1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611405790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10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21/10/2024</a:t>
                      </a:r>
                      <a:endParaRPr lang="es-ES" sz="105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s-ES" sz="1050" b="0" strike="noStrike" spc="-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Análisis e interpretación de resultados</a:t>
                      </a:r>
                      <a:endParaRPr lang="es-ES" sz="1050" b="0" strike="noStrike" spc="-1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3971261339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solidFill>
                            <a:srgbClr val="E64F1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11</a:t>
                      </a:r>
                      <a:endParaRPr lang="es-ES" sz="1050" dirty="0">
                        <a:solidFill>
                          <a:srgbClr val="E64F13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solidFill>
                            <a:schemeClr val="bg2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23/10/2024</a:t>
                      </a:r>
                      <a:endParaRPr lang="es-ES" sz="1050" b="1" dirty="0">
                        <a:solidFill>
                          <a:schemeClr val="bg2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s-ES" sz="1050" b="0" strike="noStrike" spc="-1" dirty="0">
                          <a:solidFill>
                            <a:srgbClr val="E64F13"/>
                          </a:solidFill>
                          <a:latin typeface="Arial"/>
                          <a:ea typeface="Times New Roman"/>
                        </a:rPr>
                        <a:t>Análisis e interpretación de resultados- Práctica I</a:t>
                      </a:r>
                      <a:endParaRPr lang="es-ES" sz="1050" b="0" strike="noStrike" spc="-1" dirty="0">
                        <a:solidFill>
                          <a:srgbClr val="E64F13"/>
                        </a:solidFill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2516555305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12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tabLst>
                          <a:tab pos="0" algn="l"/>
                        </a:tabLst>
                      </a:pPr>
                      <a:r>
                        <a:rPr lang="es-ES" sz="1050" b="0" strike="noStrike" spc="-1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Análisis e interpretación de resultados- Práctica II</a:t>
                      </a:r>
                      <a:endParaRPr lang="es-ES" sz="1050" b="0" strike="noStrike" spc="-1"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2327636368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13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30/10/2024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s-ES" sz="1050" b="0" strike="noStrike" spc="-1" dirty="0">
                          <a:solidFill>
                            <a:srgbClr val="000000"/>
                          </a:solidFill>
                          <a:latin typeface="Calibri"/>
                          <a:ea typeface="Times New Roman"/>
                        </a:rPr>
                        <a:t>Tutoría colectiva</a:t>
                      </a:r>
                      <a:endParaRPr lang="es-ES" sz="1050" b="0" strike="noStrike" spc="-1" dirty="0"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486723286"/>
                  </a:ext>
                </a:extLst>
              </a:tr>
            </a:tbl>
          </a:graphicData>
        </a:graphic>
      </p:graphicFrame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03EF7D3-2AC0-C040-9834-4C38EA06FB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11</a:t>
            </a:r>
          </a:p>
        </p:txBody>
      </p:sp>
    </p:spTree>
    <p:extLst>
      <p:ext uri="{BB962C8B-B14F-4D97-AF65-F5344CB8AC3E}">
        <p14:creationId xmlns:p14="http://schemas.microsoft.com/office/powerpoint/2010/main" val="42812843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Practica paquetes </a:t>
            </a:r>
            <a:r>
              <a:rPr lang="es-ES" b="1" dirty="0" err="1"/>
              <a:t>bioestadísticos</a:t>
            </a:r>
            <a:r>
              <a:rPr lang="es-ES" b="1" dirty="0"/>
              <a:t> de R. Relación entre el microbioma y la enfermedad de Parkinson.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418742" y="1571745"/>
            <a:ext cx="96109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err="1"/>
              <a:t>Análisis</a:t>
            </a:r>
            <a:r>
              <a:rPr lang="en-US" b="1" dirty="0"/>
              <a:t> de la </a:t>
            </a:r>
            <a:r>
              <a:rPr lang="en-US" b="1" dirty="0" err="1"/>
              <a:t>diversidad</a:t>
            </a:r>
            <a:r>
              <a:rPr lang="en-US" b="1" dirty="0"/>
              <a:t> alfa </a:t>
            </a:r>
            <a:endParaRPr lang="es-ES" dirty="0"/>
          </a:p>
          <a:p>
            <a:r>
              <a:rPr lang="es-ES" b="1" dirty="0"/>
              <a:t> </a:t>
            </a:r>
            <a:endParaRPr lang="es-ES" dirty="0"/>
          </a:p>
          <a:p>
            <a:r>
              <a:rPr lang="es-ES" dirty="0"/>
              <a:t>Con el paquete </a:t>
            </a:r>
            <a:r>
              <a:rPr lang="es-ES" dirty="0" err="1"/>
              <a:t>vegan</a:t>
            </a:r>
            <a:r>
              <a:rPr lang="es-ES" dirty="0"/>
              <a:t>, podemos crear curvas de rarefacción.</a:t>
            </a:r>
          </a:p>
          <a:p>
            <a:r>
              <a:rPr lang="es-ES" dirty="0"/>
              <a:t> </a:t>
            </a:r>
          </a:p>
          <a:p>
            <a:r>
              <a:rPr lang="en-US" dirty="0" err="1">
                <a:latin typeface="Courier" pitchFamily="2" charset="0"/>
              </a:rPr>
              <a:t>curva_raref</a:t>
            </a:r>
            <a:r>
              <a:rPr lang="en-US" dirty="0">
                <a:latin typeface="Courier" pitchFamily="2" charset="0"/>
              </a:rPr>
              <a:t> &lt;- </a:t>
            </a:r>
            <a:r>
              <a:rPr lang="en-US" dirty="0" err="1">
                <a:latin typeface="Courier" pitchFamily="2" charset="0"/>
              </a:rPr>
              <a:t>rarecurve</a:t>
            </a:r>
            <a:r>
              <a:rPr lang="en-US" dirty="0">
                <a:latin typeface="Courier" pitchFamily="2" charset="0"/>
              </a:rPr>
              <a:t>(t(</a:t>
            </a:r>
            <a:r>
              <a:rPr lang="en-US" dirty="0" err="1">
                <a:latin typeface="Courier" pitchFamily="2" charset="0"/>
              </a:rPr>
              <a:t>otu_table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physeq</a:t>
            </a:r>
            <a:r>
              <a:rPr lang="en-US" dirty="0">
                <a:latin typeface="Courier" pitchFamily="2" charset="0"/>
              </a:rPr>
              <a:t>)), </a:t>
            </a:r>
            <a:r>
              <a:rPr lang="en-US" dirty="0" err="1">
                <a:latin typeface="Courier" pitchFamily="2" charset="0"/>
              </a:rPr>
              <a:t>xlab</a:t>
            </a:r>
            <a:r>
              <a:rPr lang="en-US" dirty="0">
                <a:latin typeface="Courier" pitchFamily="2" charset="0"/>
              </a:rPr>
              <a:t>="sample size", </a:t>
            </a:r>
            <a:r>
              <a:rPr lang="en-US" dirty="0" err="1">
                <a:latin typeface="Courier" pitchFamily="2" charset="0"/>
              </a:rPr>
              <a:t>ylab</a:t>
            </a:r>
            <a:r>
              <a:rPr lang="en-US" dirty="0">
                <a:latin typeface="Courier" pitchFamily="2" charset="0"/>
              </a:rPr>
              <a:t>="number of species")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Si da error </a:t>
            </a:r>
            <a:r>
              <a:rPr lang="en-US" dirty="0" err="1">
                <a:latin typeface="Courier" pitchFamily="2" charset="0"/>
              </a:rPr>
              <a:t>utilizar</a:t>
            </a:r>
            <a:r>
              <a:rPr lang="en-US" dirty="0">
                <a:latin typeface="Courier" pitchFamily="2" charset="0"/>
              </a:rPr>
              <a:t>:</a:t>
            </a:r>
          </a:p>
          <a:p>
            <a:r>
              <a:rPr lang="es-ES" i="1" dirty="0" err="1"/>
              <a:t>curva_raref</a:t>
            </a:r>
            <a:r>
              <a:rPr lang="es-ES" i="1" dirty="0"/>
              <a:t> &lt;- </a:t>
            </a:r>
            <a:r>
              <a:rPr lang="es-ES" i="1" dirty="0" err="1"/>
              <a:t>rarecurve</a:t>
            </a:r>
            <a:r>
              <a:rPr lang="es-ES" i="1" dirty="0"/>
              <a:t>(t(</a:t>
            </a:r>
            <a:r>
              <a:rPr lang="es-ES" i="1" dirty="0" err="1"/>
              <a:t>otu_table</a:t>
            </a:r>
            <a:r>
              <a:rPr lang="es-ES" i="1" dirty="0"/>
              <a:t>(</a:t>
            </a:r>
            <a:r>
              <a:rPr lang="es-ES" i="1" dirty="0" err="1"/>
              <a:t>physeq</a:t>
            </a:r>
            <a:r>
              <a:rPr lang="es-ES" i="1" dirty="0"/>
              <a:t>)@.Data), </a:t>
            </a:r>
            <a:r>
              <a:rPr lang="es-ES" i="1" dirty="0" err="1"/>
              <a:t>xlab</a:t>
            </a:r>
            <a:r>
              <a:rPr lang="es-ES" i="1" dirty="0"/>
              <a:t>="</a:t>
            </a:r>
            <a:r>
              <a:rPr lang="es-ES" i="1" dirty="0" err="1"/>
              <a:t>sample</a:t>
            </a:r>
            <a:r>
              <a:rPr lang="es-ES" i="1" dirty="0"/>
              <a:t> </a:t>
            </a:r>
            <a:r>
              <a:rPr lang="es-ES" i="1" dirty="0" err="1"/>
              <a:t>size</a:t>
            </a:r>
            <a:r>
              <a:rPr lang="es-ES" i="1" dirty="0"/>
              <a:t>", </a:t>
            </a:r>
            <a:r>
              <a:rPr lang="es-ES" i="1" dirty="0" err="1"/>
              <a:t>ylab</a:t>
            </a:r>
            <a:r>
              <a:rPr lang="es-ES" i="1" dirty="0"/>
              <a:t>="</a:t>
            </a:r>
            <a:r>
              <a:rPr lang="es-ES" i="1" dirty="0" err="1"/>
              <a:t>number</a:t>
            </a:r>
            <a:r>
              <a:rPr lang="es-ES" i="1" dirty="0"/>
              <a:t> of </a:t>
            </a:r>
            <a:r>
              <a:rPr lang="es-ES" i="1" dirty="0" err="1"/>
              <a:t>species</a:t>
            </a:r>
            <a:r>
              <a:rPr lang="es-ES" i="1" dirty="0"/>
              <a:t>")</a:t>
            </a:r>
          </a:p>
          <a:p>
            <a:endParaRPr lang="es-ES" i="1" dirty="0">
              <a:latin typeface="Courier" pitchFamily="2" charset="0"/>
            </a:endParaRPr>
          </a:p>
          <a:p>
            <a:r>
              <a:rPr lang="es-ES" i="1" dirty="0">
                <a:latin typeface="Courier" pitchFamily="2" charset="0"/>
              </a:rPr>
              <a:t>( No transpone el </a:t>
            </a:r>
            <a:r>
              <a:rPr lang="es-ES" i="1" dirty="0"/>
              <a:t>objeto </a:t>
            </a:r>
            <a:r>
              <a:rPr lang="es-ES" i="1" dirty="0" err="1"/>
              <a:t>otu_table</a:t>
            </a:r>
            <a:r>
              <a:rPr lang="es-ES" i="1" dirty="0"/>
              <a:t> completo, que es muy pesado, si no el @data que contiene la matriz de datos de conteos de </a:t>
            </a:r>
            <a:r>
              <a:rPr lang="es-ES" i="1" dirty="0" err="1"/>
              <a:t>OTUs</a:t>
            </a:r>
            <a:r>
              <a:rPr lang="es-ES" i="1" dirty="0"/>
              <a:t>.</a:t>
            </a:r>
            <a:endParaRPr lang="es-ES" dirty="0">
              <a:latin typeface="Courier" pitchFamily="2" charset="0"/>
            </a:endParaRPr>
          </a:p>
          <a:p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0E36859-A2DA-8245-850C-547118DDE1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782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Practica paquetes </a:t>
            </a:r>
            <a:r>
              <a:rPr lang="es-ES" b="1" dirty="0" err="1"/>
              <a:t>bioestadísticos</a:t>
            </a:r>
            <a:r>
              <a:rPr lang="es-ES" b="1" dirty="0"/>
              <a:t> de R. Relación entre el microbioma y la enfermedad de Parkinson.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418742" y="1571745"/>
            <a:ext cx="9610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err="1"/>
              <a:t>Análisis</a:t>
            </a:r>
            <a:r>
              <a:rPr lang="en-US" b="1" dirty="0"/>
              <a:t> de la </a:t>
            </a:r>
            <a:r>
              <a:rPr lang="en-US" b="1" dirty="0" err="1"/>
              <a:t>diversidad</a:t>
            </a:r>
            <a:r>
              <a:rPr lang="en-US" b="1" dirty="0"/>
              <a:t> alfa </a:t>
            </a:r>
            <a:endParaRPr lang="es-ES" dirty="0"/>
          </a:p>
          <a:p>
            <a:r>
              <a:rPr lang="es-ES" b="1" dirty="0"/>
              <a:t> </a:t>
            </a:r>
            <a:endParaRPr lang="es-ES" dirty="0"/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7C25D54-430F-B64A-8F6D-CF6136D0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704" y="934460"/>
            <a:ext cx="5541993" cy="3542697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0E36859-A2DA-8245-850C-547118DDE1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70563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Practica paquetes </a:t>
            </a:r>
            <a:r>
              <a:rPr lang="es-ES" b="1" dirty="0" err="1"/>
              <a:t>bioestadísticos</a:t>
            </a:r>
            <a:r>
              <a:rPr lang="es-ES" b="1" dirty="0"/>
              <a:t> de R. Relación entre el microbioma y la enfermedad de Parkinson.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418742" y="1571745"/>
            <a:ext cx="961097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b="1" dirty="0" err="1"/>
              <a:t>Análisis</a:t>
            </a:r>
            <a:r>
              <a:rPr lang="en-US" b="1" dirty="0"/>
              <a:t> de la </a:t>
            </a:r>
            <a:r>
              <a:rPr lang="en-US" b="1" dirty="0" err="1"/>
              <a:t>diversidad</a:t>
            </a:r>
            <a:r>
              <a:rPr lang="en-US" b="1" dirty="0"/>
              <a:t> alfa </a:t>
            </a:r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Guardar la sesión:</a:t>
            </a:r>
          </a:p>
          <a:p>
            <a:endParaRPr lang="es-ES" dirty="0"/>
          </a:p>
          <a:p>
            <a:r>
              <a:rPr lang="es-ES" b="1" dirty="0" err="1"/>
              <a:t>save.image</a:t>
            </a:r>
            <a:r>
              <a:rPr lang="es-ES" dirty="0"/>
              <a:t>(”Session11-12.RData")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7C25D54-430F-B64A-8F6D-CF6136D0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544" y="1257339"/>
            <a:ext cx="4688097" cy="2996847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00E36859-A2DA-8245-850C-547118DDE1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75310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60" y="2276725"/>
            <a:ext cx="79383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dirty="0" err="1"/>
              <a:t>sample_sums</a:t>
            </a:r>
            <a:r>
              <a:rPr lang="es-ES" dirty="0"/>
              <a:t>(</a:t>
            </a:r>
            <a:r>
              <a:rPr lang="es-ES" dirty="0" err="1"/>
              <a:t>physeq</a:t>
            </a:r>
            <a:r>
              <a:rPr lang="es-ES" dirty="0"/>
              <a:t>)</a:t>
            </a:r>
          </a:p>
          <a:p>
            <a:pPr lvl="0"/>
            <a:endParaRPr lang="es-ES" i="1" dirty="0"/>
          </a:p>
          <a:p>
            <a:pPr lvl="0"/>
            <a:r>
              <a:rPr lang="es-ES" dirty="0" err="1"/>
              <a:t>sort</a:t>
            </a:r>
            <a:r>
              <a:rPr lang="es-ES" dirty="0"/>
              <a:t>(</a:t>
            </a:r>
            <a:r>
              <a:rPr lang="es-ES" dirty="0" err="1"/>
              <a:t>sample_sums</a:t>
            </a:r>
            <a:r>
              <a:rPr lang="es-ES" dirty="0"/>
              <a:t>(</a:t>
            </a:r>
            <a:r>
              <a:rPr lang="es-ES" dirty="0" err="1"/>
              <a:t>physeq</a:t>
            </a:r>
            <a:r>
              <a:rPr lang="es-ES" dirty="0"/>
              <a:t>)</a:t>
            </a:r>
          </a:p>
          <a:p>
            <a:pPr lvl="0"/>
            <a:endParaRPr lang="es-ES" dirty="0"/>
          </a:p>
          <a:p>
            <a:pPr lvl="0"/>
            <a:r>
              <a:rPr lang="es-ES" dirty="0" err="1"/>
              <a:t>hist</a:t>
            </a:r>
            <a:r>
              <a:rPr lang="es-ES" dirty="0"/>
              <a:t>(</a:t>
            </a:r>
            <a:r>
              <a:rPr lang="es-ES" dirty="0" err="1"/>
              <a:t>sample_sums</a:t>
            </a:r>
            <a:r>
              <a:rPr lang="es-ES" dirty="0"/>
              <a:t>(</a:t>
            </a:r>
            <a:r>
              <a:rPr lang="es-ES" dirty="0" err="1"/>
              <a:t>physeq</a:t>
            </a:r>
            <a:r>
              <a:rPr lang="es-ES" dirty="0"/>
              <a:t>), </a:t>
            </a:r>
            <a:r>
              <a:rPr lang="es-ES" dirty="0" err="1"/>
              <a:t>main</a:t>
            </a:r>
            <a:r>
              <a:rPr lang="es-ES" dirty="0"/>
              <a:t>="</a:t>
            </a:r>
            <a:r>
              <a:rPr lang="es-ES" dirty="0" err="1"/>
              <a:t>Histogram</a:t>
            </a:r>
            <a:r>
              <a:rPr lang="es-ES" dirty="0"/>
              <a:t>: </a:t>
            </a:r>
            <a:r>
              <a:rPr lang="es-ES" dirty="0" err="1"/>
              <a:t>Read</a:t>
            </a:r>
            <a:r>
              <a:rPr lang="es-ES" dirty="0"/>
              <a:t> </a:t>
            </a:r>
            <a:r>
              <a:rPr lang="es-ES" dirty="0" err="1"/>
              <a:t>Counts</a:t>
            </a:r>
            <a:r>
              <a:rPr lang="es-ES" dirty="0"/>
              <a:t>", </a:t>
            </a:r>
            <a:r>
              <a:rPr lang="es-ES" dirty="0" err="1"/>
              <a:t>xlab</a:t>
            </a:r>
            <a:r>
              <a:rPr lang="es-ES" dirty="0"/>
              <a:t>="Total </a:t>
            </a:r>
            <a:r>
              <a:rPr lang="es-ES" dirty="0" err="1"/>
              <a:t>Reads</a:t>
            </a:r>
            <a:r>
              <a:rPr lang="es-ES" dirty="0"/>
              <a:t>", </a:t>
            </a:r>
            <a:r>
              <a:rPr lang="es-ES" dirty="0" err="1"/>
              <a:t>border</a:t>
            </a:r>
            <a:r>
              <a:rPr lang="es-ES" dirty="0"/>
              <a:t>="blue", col="</a:t>
            </a:r>
            <a:r>
              <a:rPr lang="es-ES" dirty="0" err="1"/>
              <a:t>green</a:t>
            </a:r>
            <a:r>
              <a:rPr lang="es-ES" dirty="0"/>
              <a:t>", las=1, </a:t>
            </a:r>
            <a:r>
              <a:rPr lang="es-ES" dirty="0" err="1"/>
              <a:t>breaks</a:t>
            </a:r>
            <a:r>
              <a:rPr lang="es-ES" dirty="0"/>
              <a:t>=12)</a:t>
            </a:r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r>
              <a:rPr lang="es-ES" dirty="0"/>
              <a:t>(physeq_reads_1k = </a:t>
            </a:r>
            <a:r>
              <a:rPr lang="es-ES" dirty="0" err="1"/>
              <a:t>prune_samples</a:t>
            </a:r>
            <a:r>
              <a:rPr lang="es-ES" dirty="0"/>
              <a:t>(</a:t>
            </a:r>
            <a:r>
              <a:rPr lang="es-ES" dirty="0" err="1"/>
              <a:t>sample_sums</a:t>
            </a:r>
            <a:r>
              <a:rPr lang="es-ES" dirty="0"/>
              <a:t>(</a:t>
            </a:r>
            <a:r>
              <a:rPr lang="es-ES" dirty="0" err="1"/>
              <a:t>physeq</a:t>
            </a:r>
            <a:r>
              <a:rPr lang="es-ES" dirty="0"/>
              <a:t>) &gt; 1000, </a:t>
            </a:r>
            <a:r>
              <a:rPr lang="es-ES" dirty="0" err="1"/>
              <a:t>physeq</a:t>
            </a:r>
            <a:r>
              <a:rPr lang="es-ES" dirty="0"/>
              <a:t>))</a:t>
            </a:r>
          </a:p>
          <a:p>
            <a:pPr lvl="0"/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E1C623F-7269-7A41-A57B-315F796BAB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AF5D465-4CA5-9443-AB86-052D67807FA6}"/>
              </a:ext>
            </a:extLst>
          </p:cNvPr>
          <p:cNvSpPr/>
          <p:nvPr/>
        </p:nvSpPr>
        <p:spPr>
          <a:xfrm>
            <a:off x="931359" y="937921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ES" b="1" dirty="0"/>
              <a:t>EXTRA: Código que se puede utilizar desde r_env_2 para ver la profundidad de secuenciación de las muestras y elegir lecturas al azar:</a:t>
            </a:r>
          </a:p>
          <a:p>
            <a:pPr lvl="0"/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3464573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BA48434-93B9-FE47-BC51-EF7D2545C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197785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4D90684-203E-574F-8B8F-0DCD47898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0197"/>
            <a:ext cx="10515600" cy="1325563"/>
          </a:xfrm>
        </p:spPr>
        <p:txBody>
          <a:bodyPr/>
          <a:lstStyle/>
          <a:p>
            <a:r>
              <a:rPr lang="es-ES" b="1" dirty="0">
                <a:solidFill>
                  <a:schemeClr val="bg2"/>
                </a:solidFill>
              </a:rPr>
              <a:t>Análisis e interpretación biológica de resultados, principales herramientas de análisis </a:t>
            </a:r>
            <a:r>
              <a:rPr lang="es-ES" b="1" dirty="0" err="1">
                <a:solidFill>
                  <a:schemeClr val="bg2"/>
                </a:solidFill>
              </a:rPr>
              <a:t>bioestadístico</a:t>
            </a:r>
            <a:r>
              <a:rPr lang="es-ES" b="1" dirty="0">
                <a:solidFill>
                  <a:schemeClr val="bg2"/>
                </a:solidFill>
              </a:rPr>
              <a:t> </a:t>
            </a:r>
            <a:br>
              <a:rPr lang="es-ES_tradnl" b="1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6381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Análisis e interpretación biológica de resultados, principales herramientas de análisis </a:t>
            </a:r>
            <a:r>
              <a:rPr lang="es-ES" b="1" dirty="0" err="1"/>
              <a:t>bioestadístico</a:t>
            </a:r>
            <a:endParaRPr lang="es-ES" sz="20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7" y="1903620"/>
            <a:ext cx="55804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E64F13"/>
                </a:solidFill>
              </a:rPr>
              <a:t>R: </a:t>
            </a:r>
          </a:p>
          <a:p>
            <a:r>
              <a:rPr lang="es-ES" dirty="0"/>
              <a:t>- Uno de los lenguajes de programación más utilizados en bioinformática y bioestadística</a:t>
            </a:r>
          </a:p>
          <a:p>
            <a:r>
              <a:rPr lang="es-ES" dirty="0"/>
              <a:t>- En el campo de los estudios </a:t>
            </a:r>
            <a:r>
              <a:rPr lang="es-ES" dirty="0" err="1"/>
              <a:t>ómicos</a:t>
            </a:r>
            <a:r>
              <a:rPr lang="es-ES" dirty="0"/>
              <a:t> de poblaciones se han desarrollado múltiples paquetes, que se pueden instalar en nuestro entorno de R e integrar con otras herramientas para generar gráficos de manera sencilla, dotando a nuestros estudios de un mayor poder de análisis estadístico y visualización</a:t>
            </a:r>
            <a:endParaRPr lang="es-E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8B4D5E3-B641-1B4A-8E79-090D775BD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56" y="1582843"/>
            <a:ext cx="4826467" cy="4017818"/>
          </a:xfrm>
          <a:prstGeom prst="rect">
            <a:avLst/>
          </a:prstGeom>
        </p:spPr>
      </p:pic>
      <p:pic>
        <p:nvPicPr>
          <p:cNvPr id="8" name="Imagen 7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842CA91F-FF5C-CD4D-9C6C-0069B9091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660" y="5218794"/>
            <a:ext cx="2164196" cy="808314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54090F5A-0BC4-4446-8A7F-52E8EBB39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1873" y="5094144"/>
            <a:ext cx="1367342" cy="1057613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86D90B0-93B2-3A44-92E6-F6DD341AB3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548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Paquete de R </a:t>
            </a:r>
            <a:r>
              <a:rPr lang="es-ES" dirty="0" err="1"/>
              <a:t>vegan</a:t>
            </a:r>
            <a:endParaRPr lang="es-ES" sz="20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err="1">
                <a:solidFill>
                  <a:srgbClr val="E64F13"/>
                </a:solidFill>
              </a:rPr>
              <a:t>Vegan</a:t>
            </a:r>
            <a:endParaRPr lang="es-ES" b="1" dirty="0">
              <a:solidFill>
                <a:srgbClr val="E64F13"/>
              </a:solidFill>
            </a:endParaRPr>
          </a:p>
          <a:p>
            <a:endParaRPr lang="es-ES" b="1" dirty="0">
              <a:solidFill>
                <a:srgbClr val="E64F13"/>
              </a:solidFill>
            </a:endParaRPr>
          </a:p>
          <a:p>
            <a:r>
              <a:rPr lang="es-ES" dirty="0" err="1">
                <a:latin typeface="Courier" pitchFamily="2" charset="0"/>
              </a:rPr>
              <a:t>install.packages</a:t>
            </a:r>
            <a:r>
              <a:rPr lang="es-ES" dirty="0">
                <a:latin typeface="Courier" pitchFamily="2" charset="0"/>
              </a:rPr>
              <a:t>("</a:t>
            </a:r>
            <a:r>
              <a:rPr lang="es-ES" dirty="0" err="1">
                <a:latin typeface="Courier" pitchFamily="2" charset="0"/>
              </a:rPr>
              <a:t>vegan</a:t>
            </a:r>
            <a:r>
              <a:rPr lang="es-ES" dirty="0">
                <a:latin typeface="Courier" pitchFamily="2" charset="0"/>
              </a:rPr>
              <a:t>", </a:t>
            </a:r>
            <a:r>
              <a:rPr lang="es-ES" dirty="0" err="1">
                <a:latin typeface="Courier" pitchFamily="2" charset="0"/>
              </a:rPr>
              <a:t>dependencies</a:t>
            </a:r>
            <a:r>
              <a:rPr lang="es-ES" dirty="0">
                <a:latin typeface="Courier" pitchFamily="2" charset="0"/>
              </a:rPr>
              <a:t>=T)</a:t>
            </a:r>
            <a:endParaRPr lang="es-ES" b="1" dirty="0">
              <a:solidFill>
                <a:srgbClr val="E64F13"/>
              </a:solidFill>
            </a:endParaRPr>
          </a:p>
          <a:p>
            <a:endParaRPr lang="es-ES" b="1" dirty="0">
              <a:solidFill>
                <a:srgbClr val="E64F13"/>
              </a:solidFill>
            </a:endParaRPr>
          </a:p>
          <a:p>
            <a:pPr marL="285750" indent="-285750">
              <a:buFontTx/>
              <a:buChar char="-"/>
            </a:pPr>
            <a:r>
              <a:rPr lang="es-ES" dirty="0"/>
              <a:t>Dispone de herramientas para describir la ecología de una comunidad microbiana</a:t>
            </a:r>
          </a:p>
          <a:p>
            <a:pPr marL="285750" indent="-285750">
              <a:buFontTx/>
              <a:buChar char="-"/>
            </a:pPr>
            <a:r>
              <a:rPr lang="es-ES" dirty="0"/>
              <a:t>Herramientas básicas para llevar a cabo análisis de diversidad. </a:t>
            </a:r>
          </a:p>
          <a:p>
            <a:pPr marL="285750" indent="-285750">
              <a:buFontTx/>
              <a:buChar char="-"/>
            </a:pPr>
            <a:r>
              <a:rPr lang="es-ES" dirty="0"/>
              <a:t>Sencillo y fácil de usar</a:t>
            </a:r>
          </a:p>
          <a:p>
            <a:pPr marL="285750" indent="-285750">
              <a:buFontTx/>
              <a:buChar char="-"/>
            </a:pPr>
            <a:r>
              <a:rPr lang="es-ES" dirty="0"/>
              <a:t>Tiene implementadas distintas funciones para analizar la diversidad alfa y beta de muestras que ya han sido </a:t>
            </a:r>
            <a:r>
              <a:rPr lang="es-ES" dirty="0" err="1"/>
              <a:t>preprocesadas</a:t>
            </a:r>
            <a:r>
              <a:rPr lang="es-ES" dirty="0"/>
              <a:t>.</a:t>
            </a:r>
          </a:p>
          <a:p>
            <a:pPr lvl="0">
              <a:spcAft>
                <a:spcPts val="0"/>
              </a:spcAft>
            </a:pPr>
            <a:endParaRPr lang="es-E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784B70-1259-144A-A650-DBA23EA939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831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Paquete de R </a:t>
            </a:r>
            <a:r>
              <a:rPr lang="es-ES" dirty="0" err="1"/>
              <a:t>vegan</a:t>
            </a:r>
            <a:endParaRPr lang="es-ES" sz="20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76959" y="1155474"/>
            <a:ext cx="10952955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E64F13"/>
                </a:solidFill>
              </a:rPr>
              <a:t>Funciones implementadas en </a:t>
            </a:r>
            <a:r>
              <a:rPr lang="es-ES" b="1" dirty="0" err="1">
                <a:solidFill>
                  <a:srgbClr val="E64F13"/>
                </a:solidFill>
              </a:rPr>
              <a:t>vegan</a:t>
            </a:r>
            <a:r>
              <a:rPr lang="es-ES" b="1" dirty="0">
                <a:solidFill>
                  <a:srgbClr val="E64F13"/>
                </a:solidFill>
              </a:rPr>
              <a:t>:</a:t>
            </a:r>
          </a:p>
          <a:p>
            <a:endParaRPr lang="es-ES" b="1" dirty="0">
              <a:solidFill>
                <a:srgbClr val="E64F13"/>
              </a:solidFill>
            </a:endParaRPr>
          </a:p>
          <a:p>
            <a:pPr lvl="1"/>
            <a:r>
              <a:rPr lang="es-ES" b="1" dirty="0" err="1"/>
              <a:t>estimateR</a:t>
            </a:r>
            <a:r>
              <a:rPr lang="es-ES" b="1" dirty="0"/>
              <a:t>.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Permite calcular la riqueza de especies y estimar cuántas especies es posible que no se estén observando en una muestra.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 Cálculo de índices que miden cual sería el número de especies real, como el índice de Chao o de </a:t>
            </a:r>
            <a:r>
              <a:rPr lang="es-ES" dirty="0" err="1"/>
              <a:t>jacknife</a:t>
            </a:r>
            <a:r>
              <a:rPr lang="es-ES" dirty="0"/>
              <a:t> y que vienen implementados en estas funciones.</a:t>
            </a:r>
          </a:p>
          <a:p>
            <a:pPr marL="742950" lvl="1" indent="-285750">
              <a:buFontTx/>
              <a:buChar char="-"/>
            </a:pPr>
            <a:endParaRPr lang="es-ES" dirty="0"/>
          </a:p>
          <a:p>
            <a:pPr lvl="1"/>
            <a:r>
              <a:rPr lang="es-ES" b="1" dirty="0" err="1"/>
              <a:t>diversity</a:t>
            </a:r>
            <a:endParaRPr lang="es-ES" b="1" dirty="0"/>
          </a:p>
          <a:p>
            <a:pPr marL="742950" lvl="1" indent="-285750">
              <a:buFontTx/>
              <a:buChar char="-"/>
            </a:pPr>
            <a:r>
              <a:rPr lang="es-ES" dirty="0"/>
              <a:t>Función que permite calcular los índices de Shannon, Simpson o el índice inverso de</a:t>
            </a:r>
          </a:p>
          <a:p>
            <a:pPr lvl="1"/>
            <a:endParaRPr lang="es-ES" dirty="0"/>
          </a:p>
          <a:p>
            <a:pPr lvl="1"/>
            <a:r>
              <a:rPr lang="es-ES" b="1" dirty="0" err="1"/>
              <a:t>rarecurve</a:t>
            </a:r>
            <a:endParaRPr lang="es-ES" b="1" dirty="0"/>
          </a:p>
          <a:p>
            <a:pPr lvl="1"/>
            <a:r>
              <a:rPr lang="es-ES" dirty="0"/>
              <a:t>- Función que permite crear curvas de rarefacción.</a:t>
            </a:r>
          </a:p>
          <a:p>
            <a:pPr lvl="1"/>
            <a:endParaRPr lang="es-ES" b="1" dirty="0"/>
          </a:p>
          <a:p>
            <a:pPr lvl="1"/>
            <a:r>
              <a:rPr lang="es-ES" b="1" dirty="0" err="1"/>
              <a:t>vegdist</a:t>
            </a:r>
            <a:endParaRPr lang="es-ES" b="1" dirty="0"/>
          </a:p>
          <a:p>
            <a:pPr lvl="1"/>
            <a:r>
              <a:rPr lang="es-ES" b="1" dirty="0"/>
              <a:t>- </a:t>
            </a:r>
            <a:r>
              <a:rPr lang="es-ES" dirty="0"/>
              <a:t>Permite calcular distancias entre las muestras utilizando un método concreto, por ejemplo el de </a:t>
            </a:r>
            <a:r>
              <a:rPr lang="es-ES" dirty="0" err="1"/>
              <a:t>Bray</a:t>
            </a:r>
            <a:r>
              <a:rPr lang="es-ES" dirty="0"/>
              <a:t>-Curtis.</a:t>
            </a:r>
          </a:p>
          <a:p>
            <a:pPr lvl="0">
              <a:spcAft>
                <a:spcPts val="0"/>
              </a:spcAft>
            </a:pPr>
            <a:endParaRPr lang="es-E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89CD067-212F-2245-95F1-9424A78AFC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333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Paquete de R </a:t>
            </a:r>
            <a:r>
              <a:rPr lang="es-ES" dirty="0" err="1"/>
              <a:t>vegan</a:t>
            </a:r>
            <a:endParaRPr lang="es-ES" sz="20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76959" y="1155474"/>
            <a:ext cx="109529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E64F13"/>
                </a:solidFill>
              </a:rPr>
              <a:t>Link con un tutorial en </a:t>
            </a:r>
            <a:r>
              <a:rPr lang="es-ES" b="1" dirty="0" err="1">
                <a:solidFill>
                  <a:srgbClr val="E64F13"/>
                </a:solidFill>
              </a:rPr>
              <a:t>vegan</a:t>
            </a:r>
            <a:r>
              <a:rPr lang="es-ES" b="1" dirty="0">
                <a:solidFill>
                  <a:srgbClr val="E64F13"/>
                </a:solidFill>
              </a:rPr>
              <a:t>:</a:t>
            </a:r>
          </a:p>
          <a:p>
            <a:endParaRPr lang="es-ES" b="1" dirty="0">
              <a:solidFill>
                <a:srgbClr val="E64F13"/>
              </a:solidFill>
            </a:endParaRPr>
          </a:p>
          <a:p>
            <a:r>
              <a:rPr lang="es-ES" dirty="0"/>
              <a:t>https://</a:t>
            </a:r>
            <a:r>
              <a:rPr lang="es-ES" dirty="0" err="1"/>
              <a:t>peat-clark.github.io</a:t>
            </a:r>
            <a:r>
              <a:rPr lang="es-ES" dirty="0"/>
              <a:t>/BIO381/</a:t>
            </a:r>
            <a:r>
              <a:rPr lang="es-ES" dirty="0" err="1"/>
              <a:t>veganTutorial.html</a:t>
            </a:r>
            <a:endParaRPr lang="es-E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7" name="Imagen 6" descr="Interfaz de usuario gráfica, Texto&#10;&#10;Descripción generada automáticamente con confianza media">
            <a:extLst>
              <a:ext uri="{FF2B5EF4-FFF2-40B4-BE49-F238E27FC236}">
                <a16:creationId xmlns:a16="http://schemas.microsoft.com/office/drawing/2014/main" id="{278CBB7A-4981-DC4A-A234-EF0FCCDE0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57339"/>
            <a:ext cx="5306972" cy="4677331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B2738B-207F-3049-9D7E-E3A079B6C1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5890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4" y="1614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Paquete de R </a:t>
            </a:r>
            <a:r>
              <a:rPr lang="es-ES" dirty="0" err="1"/>
              <a:t>vegan</a:t>
            </a:r>
            <a:endParaRPr lang="es-ES" sz="20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90813" y="795674"/>
            <a:ext cx="109529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solidFill>
                  <a:srgbClr val="E64F13"/>
                </a:solidFill>
              </a:rPr>
              <a:t>Link con un tutorial en </a:t>
            </a:r>
            <a:r>
              <a:rPr lang="es-ES" b="1" dirty="0" err="1">
                <a:solidFill>
                  <a:srgbClr val="E64F13"/>
                </a:solidFill>
              </a:rPr>
              <a:t>vegan</a:t>
            </a:r>
            <a:r>
              <a:rPr lang="es-ES" b="1" dirty="0">
                <a:solidFill>
                  <a:srgbClr val="E64F13"/>
                </a:solidFill>
              </a:rPr>
              <a:t>:</a:t>
            </a:r>
          </a:p>
          <a:p>
            <a:endParaRPr lang="es-ES" b="1" dirty="0">
              <a:solidFill>
                <a:srgbClr val="E64F13"/>
              </a:solidFill>
            </a:endParaRPr>
          </a:p>
          <a:p>
            <a:r>
              <a:rPr lang="es-ES" dirty="0"/>
              <a:t>https://</a:t>
            </a:r>
            <a:r>
              <a:rPr lang="es-ES" dirty="0" err="1"/>
              <a:t>peat-clark.github.io</a:t>
            </a:r>
            <a:r>
              <a:rPr lang="es-ES" dirty="0"/>
              <a:t>/BIO381/</a:t>
            </a:r>
            <a:r>
              <a:rPr lang="es-ES" dirty="0" err="1"/>
              <a:t>veganTutorial.html</a:t>
            </a:r>
            <a:endParaRPr lang="es-E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n 3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91148B3-EDB2-7248-A09F-9BD91747F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62" y="1669581"/>
            <a:ext cx="4843108" cy="4779196"/>
          </a:xfrm>
          <a:prstGeom prst="rect">
            <a:avLst/>
          </a:prstGeom>
        </p:spPr>
      </p:pic>
      <p:pic>
        <p:nvPicPr>
          <p:cNvPr id="10" name="Imagen 9" descr="Gráfico&#10;&#10;Descripción generada automáticamente">
            <a:extLst>
              <a:ext uri="{FF2B5EF4-FFF2-40B4-BE49-F238E27FC236}">
                <a16:creationId xmlns:a16="http://schemas.microsoft.com/office/drawing/2014/main" id="{4FCEDBB1-1C3E-DF41-A0D3-7FF23B1CE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454" y="3542531"/>
            <a:ext cx="5153314" cy="2995321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7729242E-73AF-4F49-ACFC-97A7245667D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29024371"/>
      </p:ext>
    </p:extLst>
  </p:cSld>
  <p:clrMapOvr>
    <a:masterClrMapping/>
  </p:clrMapOvr>
</p:sld>
</file>

<file path=ppt/theme/theme1.xml><?xml version="1.0" encoding="utf-8"?>
<a:theme xmlns:a="http://schemas.openxmlformats.org/drawingml/2006/main" name="Caratulas">
  <a:themeElements>
    <a:clrScheme name="Viu">
      <a:dk1>
        <a:srgbClr val="000000"/>
      </a:dk1>
      <a:lt1>
        <a:srgbClr val="FFFFFF"/>
      </a:lt1>
      <a:dk2>
        <a:srgbClr val="CDCFCE"/>
      </a:dk2>
      <a:lt2>
        <a:srgbClr val="FFFFFF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D6AD5BDC-0BBE-BA4E-8263-E0887E4E75BB}"/>
    </a:ext>
  </a:extLst>
</a:theme>
</file>

<file path=ppt/theme/theme2.xml><?xml version="1.0" encoding="utf-8"?>
<a:theme xmlns:a="http://schemas.openxmlformats.org/drawingml/2006/main" name="Capítulo">
  <a:themeElements>
    <a:clrScheme name="Viu">
      <a:dk1>
        <a:srgbClr val="000000"/>
      </a:dk1>
      <a:lt1>
        <a:srgbClr val="FFFFFF"/>
      </a:lt1>
      <a:dk2>
        <a:srgbClr val="CDCFCE"/>
      </a:dk2>
      <a:lt2>
        <a:srgbClr val="FFFFFF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1F0C2304-CBCC-B64F-A294-FFB31C1B0435}"/>
    </a:ext>
  </a:extLst>
</a:theme>
</file>

<file path=ppt/theme/theme3.xml><?xml version="1.0" encoding="utf-8"?>
<a:theme xmlns:a="http://schemas.openxmlformats.org/drawingml/2006/main" name="Destacados Slide">
  <a:themeElements>
    <a:clrScheme name="Viu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CB959A07-0623-4844-BF21-F38DDB541755}"/>
    </a:ext>
  </a:extLst>
</a:theme>
</file>

<file path=ppt/theme/theme4.xml><?xml version="1.0" encoding="utf-8"?>
<a:theme xmlns:a="http://schemas.openxmlformats.org/drawingml/2006/main" name="Contenido Slide">
  <a:themeElements>
    <a:clrScheme name="Viu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BB69BB77-6BDA-9E44-B237-9ABF44CF2275}"/>
    </a:ext>
  </a:extLst>
</a:theme>
</file>

<file path=ppt/theme/theme5.xml><?xml version="1.0" encoding="utf-8"?>
<a:theme xmlns:a="http://schemas.openxmlformats.org/drawingml/2006/main" name="Gráficos">
  <a:themeElements>
    <a:clrScheme name="Viu gráficos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E45115"/>
      </a:accent1>
      <a:accent2>
        <a:srgbClr val="EC7240"/>
      </a:accent2>
      <a:accent3>
        <a:srgbClr val="F2A788"/>
      </a:accent3>
      <a:accent4>
        <a:srgbClr val="F19672"/>
      </a:accent4>
      <a:accent5>
        <a:srgbClr val="F5B8A0"/>
      </a:accent5>
      <a:accent6>
        <a:srgbClr val="FEEDE5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2044519A-EC62-8F43-A324-B8425A2A0DD8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SUMMA_PlantillaPpt_VIU_V3 TIPOS CORPORATIVAS</Template>
  <TotalTime>27599</TotalTime>
  <Words>2478</Words>
  <Application>Microsoft Macintosh PowerPoint</Application>
  <PresentationFormat>Panorámica</PresentationFormat>
  <Paragraphs>345</Paragraphs>
  <Slides>34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34</vt:i4>
      </vt:variant>
    </vt:vector>
  </HeadingPairs>
  <TitlesOfParts>
    <vt:vector size="50" baseType="lpstr">
      <vt:lpstr>Apex New</vt:lpstr>
      <vt:lpstr>ApexNew-Light</vt:lpstr>
      <vt:lpstr>Arial</vt:lpstr>
      <vt:lpstr>Calibri</vt:lpstr>
      <vt:lpstr>Courier</vt:lpstr>
      <vt:lpstr>FS Pimlico</vt:lpstr>
      <vt:lpstr>Menlo</vt:lpstr>
      <vt:lpstr>Periodico Display</vt:lpstr>
      <vt:lpstr>Periodico Display UltraLight</vt:lpstr>
      <vt:lpstr>Times New Roman</vt:lpstr>
      <vt:lpstr>Visuelt Pro</vt:lpstr>
      <vt:lpstr>Caratulas</vt:lpstr>
      <vt:lpstr>Capítulo</vt:lpstr>
      <vt:lpstr>Destacados Slide</vt:lpstr>
      <vt:lpstr>Contenido Slide</vt:lpstr>
      <vt:lpstr>Gráficos</vt:lpstr>
      <vt:lpstr>Presentación de PowerPoint</vt:lpstr>
      <vt:lpstr>Presentación de PowerPoint</vt:lpstr>
      <vt:lpstr>Presentación de PowerPoint</vt:lpstr>
      <vt:lpstr>Análisis e interpretación biológica de resultados, principales herramientas de análisis bioestadístico 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Planeta Sistemas y Operaciones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Lucas Milián Pascual</dc:creator>
  <cp:lastModifiedBy>Marta Sevillano González</cp:lastModifiedBy>
  <cp:revision>74</cp:revision>
  <dcterms:created xsi:type="dcterms:W3CDTF">2020-12-02T10:46:51Z</dcterms:created>
  <dcterms:modified xsi:type="dcterms:W3CDTF">2025-01-08T10:39:35Z</dcterms:modified>
</cp:coreProperties>
</file>